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61" r:id="rId3"/>
    <p:sldId id="262" r:id="rId4"/>
    <p:sldId id="260" r:id="rId5"/>
    <p:sldId id="257" r:id="rId6"/>
    <p:sldId id="263" r:id="rId7"/>
    <p:sldId id="271" r:id="rId8"/>
    <p:sldId id="268" r:id="rId9"/>
    <p:sldId id="265" r:id="rId10"/>
    <p:sldId id="272" r:id="rId11"/>
    <p:sldId id="273" r:id="rId12"/>
  </p:sldIdLst>
  <p:sldSz cx="12192000" cy="6858000"/>
  <p:notesSz cx="9926638" cy="67976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81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50" autoAdjust="0"/>
    <p:restoredTop sz="86369" autoAdjust="0"/>
  </p:normalViewPr>
  <p:slideViewPr>
    <p:cSldViewPr snapToGrid="0">
      <p:cViewPr varScale="1">
        <p:scale>
          <a:sx n="71" d="100"/>
          <a:sy n="71" d="100"/>
        </p:scale>
        <p:origin x="1022" y="43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1543" cy="3414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3372" y="0"/>
            <a:ext cx="4301543" cy="3414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522987-A0DF-4098-8256-2AF5B218A930}" type="datetimeFigureOut">
              <a:rPr lang="en-GB" smtClean="0"/>
              <a:t>12/02/2024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664" y="3271382"/>
            <a:ext cx="7941310" cy="267658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6219"/>
            <a:ext cx="4301543" cy="3414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3372" y="6456219"/>
            <a:ext cx="4301543" cy="3414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5F34AE-8E37-45D9-829E-C62BF82C1E1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347035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5F34AE-8E37-45D9-829E-C62BF82C1E1A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8445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5F34AE-8E37-45D9-829E-C62BF82C1E1A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536711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5F34AE-8E37-45D9-829E-C62BF82C1E1A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59266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A7C1A-E540-8A72-54E3-731F510A0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3D7F6F-34E2-EF19-98F5-F716C5FE45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6150C4-F072-F92A-696F-72C8C08895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5BF04B-F375-9367-2569-7CC697DD7C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5F34AE-8E37-45D9-829E-C62BF82C1E1A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861776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D9960-406F-4187-A0E6-BD19C68403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9326" y="919716"/>
            <a:ext cx="8504275" cy="3551275"/>
          </a:xfrm>
        </p:spPr>
        <p:txBody>
          <a:bodyPr anchor="b">
            <a:normAutofit/>
          </a:bodyPr>
          <a:lstStyle>
            <a:lvl1pPr algn="l">
              <a:lnSpc>
                <a:spcPct val="100000"/>
              </a:lnSpc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27E7FE-647D-4B2F-BA13-AB3ED4C5CF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49326" y="4795284"/>
            <a:ext cx="8504275" cy="1084522"/>
          </a:xfrm>
        </p:spPr>
        <p:txBody>
          <a:bodyPr>
            <a:normAutofit/>
          </a:bodyPr>
          <a:lstStyle>
            <a:lvl1pPr marL="0" indent="0" algn="l">
              <a:lnSpc>
                <a:spcPct val="120000"/>
              </a:lnSpc>
              <a:buNone/>
              <a:defRPr sz="1600" b="1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EF785-E0A7-4496-A5BA-49B0156F262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964706" y="6433202"/>
            <a:ext cx="2426446" cy="367841"/>
          </a:xfrm>
        </p:spPr>
        <p:txBody>
          <a:bodyPr/>
          <a:lstStyle/>
          <a:p>
            <a:fld id="{32637B58-87C1-446D-BDA9-B06F4BCF7782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2C627-38A1-4A14-8822-D8D33751C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EBE346-5F34-48CD-8928-DA8567AEDD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1152" y="6433203"/>
            <a:ext cx="702781" cy="367842"/>
          </a:xfrm>
        </p:spPr>
        <p:txBody>
          <a:bodyPr/>
          <a:lstStyle/>
          <a:p>
            <a:fld id="{08AB70BE-1769-45B8-85A6-0C837432C7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3708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9839C-7D7A-49F1-8BFE-85C6C7D78B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256" y="590668"/>
            <a:ext cx="9914859" cy="132900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E748DC-EBB9-44C6-8566-38F87FF7F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0" y="1919673"/>
            <a:ext cx="9914860" cy="412331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42198-F50F-4C8A-9BD9-4CC3950F8FA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323285" y="6434524"/>
            <a:ext cx="2067867" cy="3651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32637B58-87C1-446D-BDA9-B06F4BCF7782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A2F5AB-D8C6-4AE1-8FAE-CD0499CB6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73736" y="6437376"/>
            <a:ext cx="3775914" cy="365125"/>
          </a:xfrm>
        </p:spPr>
        <p:txBody>
          <a:bodyPr/>
          <a:lstStyle>
            <a:lvl1pPr algn="l">
              <a:defRPr>
                <a:solidFill>
                  <a:schemeClr val="accent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5C58D8-B582-4DB3-A94D-056240199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91152" y="6434524"/>
            <a:ext cx="693261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8AB70BE-1769-45B8-85A6-0C837432C7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954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8A94B-011C-4B13-8C12-E91BF7A400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320800"/>
            <a:ext cx="9144000" cy="3095813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16D5F3-887C-4A8F-842A-0294A9FB08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3999" y="4589463"/>
            <a:ext cx="9144001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94588B-131A-42F3-B76C-62BD65E48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7B58-87C1-446D-BDA9-B06F4BCF7782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11AB28-20BD-4CD8-9840-985C3EDBA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53C85C-3801-46F0-A100-616F5F2F8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0162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5CB06-0454-4BF1-8011-F8B1A9595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20A70-D33B-4461-B74C-3F59ADB161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08813" y="2163725"/>
            <a:ext cx="4610986" cy="40132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81BDF9-836E-431C-8EFA-417A9BEE9F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57260" y="2163725"/>
            <a:ext cx="4853763" cy="40132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BD9F59-B591-4E2F-899E-3CA78CE82D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7B58-87C1-446D-BDA9-B06F4BCF7782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6CFD12-B3EC-432C-B264-8AB571CAA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F3CBBA-71B3-4857-80E7-525E89FD9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1288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C51886-4F39-4E3E-948D-DBC73F267A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2C7B2A-B6BE-46FD-9278-A5246BF7EE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E85295-E4B5-4D75-954F-B07A2F4CAB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635623"/>
            <a:ext cx="5157787" cy="3554039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87ABF0-C78D-4589-8FA5-0D6238B4B0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18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6A4064-2E0A-4FC3-837B-14EC0EF3A6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35623"/>
            <a:ext cx="5183188" cy="355404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8E3C169-8D29-4CC4-9581-748178F3C0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7B58-87C1-446D-BDA9-B06F4BCF7782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4EC709-AAD9-475C-AC6A-943A8E872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0C0E3E-587D-46EB-AAF5-011C137B0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568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3E062-B7F5-4D30-B416-1BBB4A7D0F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BDFF7A-EBD3-4FEB-8451-5D7355069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7B58-87C1-446D-BDA9-B06F4BCF7782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8F54A2D-2C4B-4E1D-AC16-E3B1F1DDB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11F373-DB96-4AEA-8E3E-7EDEA213D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571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2485D4-41D3-4182-8DFE-2E0713EC0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7B58-87C1-446D-BDA9-B06F4BCF7782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753C5C-8415-4BF0-810D-A4C22F695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5EBFEA-4321-48C4-9CA1-43517540C6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3828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E09F8C-8071-4BE5-AD6F-C98F481D1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135B3-14BA-4A88-B6B3-88B77B1C63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7C3A4D-5B69-44B4-B17F-770E83F008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F1C41D-2A59-4512-8034-6DB705787D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7B58-87C1-446D-BDA9-B06F4BCF7782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D85C494-778C-4EE6-9402-242E1CDD9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5677B9-C338-4033-9AFE-B8B81C5D81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77147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AB77DE-4C2E-476F-A419-57470FB66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A9FD1A0-93AE-469A-ADDF-2453B64CAA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119C9C-EF97-4910-9419-6D7202609E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A87172-A64E-4C38-82ED-2A7050B0FB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7B58-87C1-446D-BDA9-B06F4BCF7782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C0C3E24-28E2-4512-BEA0-DAEC5E8465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F04F0D-DA84-434D-B136-BEE9FD80A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360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B05F0-2B44-47BC-86B3-58E2C7080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A5B5DA-7628-4AC1-8EAE-5010C2A981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A4E7C3-7830-49F3-9F45-4B2F2B4CA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7B58-87C1-446D-BDA9-B06F4BCF7782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45E328-AD12-449C-BE6E-76DF005E8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0F374F-390D-49D8-A7C8-5BEFA3532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054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50F530-2925-4F98-89EC-95C2EC4769D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A79366-3281-483D-8731-0D01B2B24A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5ED8B2-BE7F-4417-8A8A-A95C8BB70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37B58-87C1-446D-BDA9-B06F4BCF7782}" type="datetimeFigureOut">
              <a:rPr lang="en-US" smtClean="0"/>
              <a:t>2/12/2024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A0D96-671F-4A85-89C6-946624CB1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5BA434-2E32-4719-B45C-0490D68526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B70BE-1769-45B8-85A6-0C837432C7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869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7A08E557-10DB-421A-876E-1AE58F8E07C4}"/>
              </a:ext>
            </a:extLst>
          </p:cNvPr>
          <p:cNvSpPr/>
          <p:nvPr/>
        </p:nvSpPr>
        <p:spPr>
          <a:xfrm>
            <a:off x="8844703" y="3732560"/>
            <a:ext cx="3352193" cy="3125440"/>
          </a:xfrm>
          <a:custGeom>
            <a:avLst/>
            <a:gdLst>
              <a:gd name="connsiteX0" fmla="*/ 0 w 3352193"/>
              <a:gd name="connsiteY0" fmla="*/ 3125374 h 3125440"/>
              <a:gd name="connsiteX1" fmla="*/ 2579 w 3352193"/>
              <a:gd name="connsiteY1" fmla="*/ 3125440 h 3125440"/>
              <a:gd name="connsiteX2" fmla="*/ 0 w 3352193"/>
              <a:gd name="connsiteY2" fmla="*/ 3125440 h 3125440"/>
              <a:gd name="connsiteX3" fmla="*/ 3352193 w 3352193"/>
              <a:gd name="connsiteY3" fmla="*/ 0 h 3125440"/>
              <a:gd name="connsiteX4" fmla="*/ 3352193 w 3352193"/>
              <a:gd name="connsiteY4" fmla="*/ 3125440 h 3125440"/>
              <a:gd name="connsiteX5" fmla="*/ 2579 w 3352193"/>
              <a:gd name="connsiteY5" fmla="*/ 3125440 h 3125440"/>
              <a:gd name="connsiteX6" fmla="*/ 3348685 w 3352193"/>
              <a:gd name="connsiteY6" fmla="*/ 47035 h 3125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52193" h="3125440">
                <a:moveTo>
                  <a:pt x="0" y="3125374"/>
                </a:moveTo>
                <a:lnTo>
                  <a:pt x="2579" y="3125440"/>
                </a:lnTo>
                <a:lnTo>
                  <a:pt x="0" y="3125440"/>
                </a:lnTo>
                <a:close/>
                <a:moveTo>
                  <a:pt x="3352193" y="0"/>
                </a:moveTo>
                <a:lnTo>
                  <a:pt x="3352193" y="3125440"/>
                </a:lnTo>
                <a:lnTo>
                  <a:pt x="2579" y="3125440"/>
                </a:lnTo>
                <a:cubicBezTo>
                  <a:pt x="1744073" y="3125440"/>
                  <a:pt x="3176441" y="1776129"/>
                  <a:pt x="3348685" y="47035"/>
                </a:cubicBez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EBCA0-8609-4F35-8CA7-7AD35FDACD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5613" y="6434560"/>
            <a:ext cx="342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spc="50" baseline="0">
                <a:solidFill>
                  <a:schemeClr val="accent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DA9639-38D2-4CD4-A861-F6B4C6CB9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8775" y="590372"/>
            <a:ext cx="10202248" cy="13258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AF00B1-16C1-47B3-A7A0-B714683128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8825" y="1916262"/>
            <a:ext cx="10192198" cy="4133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CF9501-5B6B-4DAF-B59D-3C129ED805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017000" y="6433202"/>
            <a:ext cx="2374150" cy="36784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spc="5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32637B58-87C1-446D-BDA9-B06F4BCF7782}" type="datetimeFigureOut">
              <a:rPr lang="en-US" smtClean="0"/>
              <a:pPr/>
              <a:t>2/12/2024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685DBD-B7AE-41D8-8CF1-B21CD58E1B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91150" y="6433203"/>
            <a:ext cx="693263" cy="36784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FFFFF"/>
                </a:solidFill>
                <a:latin typeface="+mj-lt"/>
              </a:defRPr>
            </a:lvl1pPr>
          </a:lstStyle>
          <a:p>
            <a:fld id="{08AB70BE-1769-45B8-85A6-0C837432C7E6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6325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5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5"/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2736">
          <p15:clr>
            <a:srgbClr val="F26B43"/>
          </p15:clr>
        </p15:guide>
        <p15:guide id="4" orient="horz" pos="3312">
          <p15:clr>
            <a:srgbClr val="F26B43"/>
          </p15:clr>
        </p15:guide>
        <p15:guide id="5" orient="horz" pos="432">
          <p15:clr>
            <a:srgbClr val="F26B43"/>
          </p15:clr>
        </p15:guide>
        <p15:guide id="7" pos="4416">
          <p15:clr>
            <a:srgbClr val="F26B43"/>
          </p15:clr>
        </p15:guide>
        <p15:guide id="8" pos="5568">
          <p15:clr>
            <a:srgbClr val="F26B43"/>
          </p15:clr>
        </p15:guide>
        <p15:guide id="9" pos="7296">
          <p15:clr>
            <a:srgbClr val="F26B43"/>
          </p15:clr>
        </p15:guide>
        <p15:guide id="10" pos="2688">
          <p15:clr>
            <a:srgbClr val="F26B43"/>
          </p15:clr>
        </p15:guide>
        <p15:guide id="11" pos="1536">
          <p15:clr>
            <a:srgbClr val="F26B43"/>
          </p15:clr>
        </p15:guide>
        <p15:guide id="12" pos="384">
          <p15:clr>
            <a:srgbClr val="F26B43"/>
          </p15:clr>
        </p15:guide>
        <p15:guide id="13" pos="2112">
          <p15:clr>
            <a:srgbClr val="F26B43"/>
          </p15:clr>
        </p15:guide>
        <p15:guide id="14" pos="4992">
          <p15:clr>
            <a:srgbClr val="F26B43"/>
          </p15:clr>
        </p15:guide>
        <p15:guide id="15" pos="6720">
          <p15:clr>
            <a:srgbClr val="F26B43"/>
          </p15:clr>
        </p15:guide>
        <p15:guide id="16" pos="960">
          <p15:clr>
            <a:srgbClr val="F26B43"/>
          </p15:clr>
        </p15:guide>
        <p15:guide id="17" pos="3264">
          <p15:clr>
            <a:srgbClr val="F26B43"/>
          </p15:clr>
        </p15:guide>
        <p15:guide id="18" orient="horz" pos="1008">
          <p15:clr>
            <a:srgbClr val="F26B43"/>
          </p15:clr>
        </p15:guide>
        <p15:guide id="19" orient="horz" pos="3888">
          <p15:clr>
            <a:srgbClr val="F26B43"/>
          </p15:clr>
        </p15:guide>
        <p15:guide id="20" pos="6144">
          <p15:clr>
            <a:srgbClr val="F26B43"/>
          </p15:clr>
        </p15:guide>
        <p15:guide id="21" orient="horz" pos="1584">
          <p15:clr>
            <a:srgbClr val="F26B43"/>
          </p15:clr>
        </p15:guide>
        <p15:guide id="22" pos="576">
          <p15:clr>
            <a:srgbClr val="F26B43"/>
          </p15:clr>
        </p15:guide>
        <p15:guide id="23" pos="7104">
          <p15:clr>
            <a:srgbClr val="F26B43"/>
          </p15:clr>
        </p15:guide>
        <p15:guide id="24" pos="768">
          <p15:clr>
            <a:srgbClr val="F26B43"/>
          </p15:clr>
        </p15:guide>
        <p15:guide id="25" pos="691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D0529-B435-E58A-4568-80A990B0F3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4252" y="852604"/>
            <a:ext cx="6963496" cy="3551275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WELCOME</a:t>
            </a:r>
            <a:br>
              <a:rPr lang="en-GB" dirty="0"/>
            </a:br>
            <a:r>
              <a:rPr lang="hi-IN" dirty="0"/>
              <a:t>स्वागत छ</a:t>
            </a:r>
            <a:br>
              <a:rPr lang="en-GB" dirty="0"/>
            </a:br>
            <a:br>
              <a:rPr lang="en-GB" dirty="0"/>
            </a:br>
            <a:r>
              <a:rPr lang="en-GB" sz="3600" dirty="0"/>
              <a:t>Men’s health education session</a:t>
            </a:r>
            <a:br>
              <a:rPr lang="en-GB" sz="3600" dirty="0"/>
            </a:br>
            <a:r>
              <a:rPr lang="hi-IN" sz="3600" dirty="0"/>
              <a:t>पुरुष स्वास्थ्य शिक्षा</a:t>
            </a:r>
            <a:r>
              <a:rPr lang="en-GB" sz="3600" dirty="0"/>
              <a:t> </a:t>
            </a:r>
            <a:r>
              <a:rPr lang="hi-IN" sz="3600" dirty="0"/>
              <a:t>कार्यक्रम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98702B-F6AE-5B50-280A-02CA195F49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8148" y="5701296"/>
            <a:ext cx="8504275" cy="1084522"/>
          </a:xfrm>
        </p:spPr>
        <p:txBody>
          <a:bodyPr/>
          <a:lstStyle/>
          <a:p>
            <a:r>
              <a:rPr lang="en-GB" dirty="0"/>
              <a:t>Shakespeare road medical practice</a:t>
            </a:r>
          </a:p>
          <a:p>
            <a:r>
              <a:rPr lang="en-GB" dirty="0"/>
              <a:t>Popley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84ED02-CF5C-F53D-6C10-FCFBC6C494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3502" y="93629"/>
            <a:ext cx="2567807" cy="820770"/>
          </a:xfrm>
          <a:prstGeom prst="rect">
            <a:avLst/>
          </a:prstGeom>
          <a:noFill/>
        </p:spPr>
      </p:pic>
      <p:pic>
        <p:nvPicPr>
          <p:cNvPr id="1026" name="Picture 2" descr="Image result for nepalese flag">
            <a:extLst>
              <a:ext uri="{FF2B5EF4-FFF2-40B4-BE49-F238E27FC236}">
                <a16:creationId xmlns:a16="http://schemas.microsoft.com/office/drawing/2014/main" id="{74BB2F71-E535-1445-C97E-B8719CCF30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40691" y="111559"/>
            <a:ext cx="1538287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76549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9DC8C-0FB5-4526-8AC9-18DE0E270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Cancer Screening Programmes</a:t>
            </a:r>
            <a:br>
              <a:rPr lang="en-GB" dirty="0"/>
            </a:br>
            <a:r>
              <a:rPr lang="en-GB" dirty="0"/>
              <a:t>           </a:t>
            </a:r>
            <a:r>
              <a:rPr lang="hi-IN" dirty="0"/>
              <a:t>क्यान्सर जाँच कार्यक्रम</a:t>
            </a:r>
            <a:endParaRPr lang="en-GB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2717261-F1DE-12A1-5E02-05768E399F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5291449"/>
              </p:ext>
            </p:extLst>
          </p:nvPr>
        </p:nvGraphicFramePr>
        <p:xfrm>
          <a:off x="1038225" y="1909763"/>
          <a:ext cx="9886949" cy="41962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9187">
                  <a:extLst>
                    <a:ext uri="{9D8B030D-6E8A-4147-A177-3AD203B41FA5}">
                      <a16:colId xmlns:a16="http://schemas.microsoft.com/office/drawing/2014/main" val="970223534"/>
                    </a:ext>
                  </a:extLst>
                </a:gridCol>
                <a:gridCol w="4957762">
                  <a:extLst>
                    <a:ext uri="{9D8B030D-6E8A-4147-A177-3AD203B41FA5}">
                      <a16:colId xmlns:a16="http://schemas.microsoft.com/office/drawing/2014/main" val="1888943815"/>
                    </a:ext>
                  </a:extLst>
                </a:gridCol>
              </a:tblGrid>
              <a:tr h="4196286"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solidFill>
                            <a:schemeClr val="accent2"/>
                          </a:solidFill>
                        </a:rPr>
                        <a:t>                        Bowel Cancer Screening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2000" b="0" dirty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en-GB" sz="2000" b="0" dirty="0">
                          <a:solidFill>
                            <a:schemeClr val="accent2"/>
                          </a:solidFill>
                        </a:rPr>
                        <a:t>              </a:t>
                      </a:r>
                      <a:r>
                        <a:rPr lang="hi-IN" sz="2000" b="1" dirty="0">
                          <a:solidFill>
                            <a:schemeClr val="accent2"/>
                          </a:solidFill>
                          <a:latin typeface="Arial" pitchFamily="34" charset="0"/>
                          <a:cs typeface="Arial" pitchFamily="34" charset="0"/>
                        </a:rPr>
                        <a:t>ठुलो आन्द्रा को क्यान्सर को जांच </a:t>
                      </a:r>
                    </a:p>
                    <a:p>
                      <a:pPr algn="ctr"/>
                      <a:endParaRPr lang="en-GB" sz="2000" b="0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  <a:p>
                      <a:pPr algn="l"/>
                      <a:r>
                        <a:rPr lang="en-GB" b="0" dirty="0">
                          <a:solidFill>
                            <a:schemeClr val="accent2"/>
                          </a:solidFill>
                        </a:rPr>
                        <a:t>Finds and prevents bowel cancer from </a:t>
                      </a:r>
                    </a:p>
                    <a:p>
                      <a:pPr algn="r"/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आन्द्राको क्यान्सर पत्ता लगाउँछ र रोक्छ</a:t>
                      </a:r>
                      <a:endParaRPr lang="en-GB" sz="1800" b="0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  <a:p>
                      <a:pPr algn="l"/>
                      <a:r>
                        <a:rPr lang="en-GB" b="0" dirty="0">
                          <a:solidFill>
                            <a:schemeClr val="accent2"/>
                          </a:solidFill>
                        </a:rPr>
                        <a:t>Everyone aged 60 to 74 years</a:t>
                      </a:r>
                    </a:p>
                    <a:p>
                      <a:pPr algn="r"/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६० देखि ७४ वर्ष उमेर समूहका सबै जना</a:t>
                      </a:r>
                      <a:endParaRPr lang="en-GB" sz="1600" b="0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0" dirty="0">
                          <a:solidFill>
                            <a:schemeClr val="accent2"/>
                          </a:solidFill>
                        </a:rPr>
                        <a:t>Home stool sample kit checks for tiny amounts of blood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 err="1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घर</a:t>
                      </a:r>
                      <a:r>
                        <a:rPr lang="en-GB" sz="1800" b="1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1" kern="1200" dirty="0" err="1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परीक्षण</a:t>
                      </a:r>
                      <a:r>
                        <a:rPr lang="en-GB" sz="1800" b="1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1" kern="1200" dirty="0" err="1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किट</a:t>
                      </a:r>
                      <a:r>
                        <a:rPr lang="en-GB" sz="1800" b="1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ne-NP" sz="1800" b="1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बाट</a:t>
                      </a:r>
                      <a:r>
                        <a:rPr lang="en-GB" sz="1800" b="1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hi-IN" b="1" dirty="0">
                          <a:solidFill>
                            <a:schemeClr val="accent2"/>
                          </a:solidFill>
                        </a:rPr>
                        <a:t>दिसा</a:t>
                      </a:r>
                      <a:r>
                        <a:rPr lang="en-GB" sz="1800" b="1" kern="1200" dirty="0" err="1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मा</a:t>
                      </a:r>
                      <a:r>
                        <a:rPr lang="en-GB" sz="1800" b="1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GB" sz="1800" b="1" kern="1200" dirty="0" err="1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रगतको</a:t>
                      </a:r>
                      <a:r>
                        <a:rPr lang="en-GB" sz="1800" b="1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1" kern="1200" dirty="0" err="1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सानो</a:t>
                      </a:r>
                      <a:r>
                        <a:rPr lang="en-GB" sz="1800" b="1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1" kern="1200" dirty="0" err="1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मात्राको</a:t>
                      </a:r>
                      <a:r>
                        <a:rPr lang="en-GB" sz="1800" b="1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1" kern="1200" dirty="0" err="1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लागि</a:t>
                      </a:r>
                      <a:r>
                        <a:rPr lang="en-GB" sz="1800" b="1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1" kern="1200" dirty="0" err="1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जाँच</a:t>
                      </a:r>
                      <a:r>
                        <a:rPr lang="en-GB" sz="1800" b="1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1" kern="1200" dirty="0" err="1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गरिन्छ</a:t>
                      </a:r>
                      <a:r>
                        <a:rPr lang="en-GB" sz="1800" b="1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।</a:t>
                      </a:r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accent2"/>
                          </a:solidFill>
                        </a:rPr>
                        <a:t>* COMING SOON – </a:t>
                      </a:r>
                      <a:r>
                        <a:rPr lang="en-GB" sz="1600" b="0" dirty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चाँडै आउँदैछ</a:t>
                      </a:r>
                      <a:r>
                        <a:rPr lang="en-GB" sz="1600" dirty="0">
                          <a:solidFill>
                            <a:schemeClr val="accent2"/>
                          </a:solidFill>
                        </a:rPr>
                        <a:t>  *</a:t>
                      </a:r>
                    </a:p>
                    <a:p>
                      <a:pPr algn="ctr"/>
                      <a:r>
                        <a:rPr lang="en-GB" sz="2000" dirty="0">
                          <a:solidFill>
                            <a:schemeClr val="accent2"/>
                          </a:solidFill>
                        </a:rPr>
                        <a:t>Lung Cancer Screening</a:t>
                      </a:r>
                    </a:p>
                    <a:p>
                      <a:pPr algn="ctr"/>
                      <a:r>
                        <a:rPr lang="hi-IN" sz="2000" b="0" dirty="0">
                          <a:solidFill>
                            <a:schemeClr val="accent2"/>
                          </a:solidFill>
                        </a:rPr>
                        <a:t>फोक्सोको क्यान्सर जाँच</a:t>
                      </a:r>
                      <a:endParaRPr lang="en-GB" sz="2000" b="0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  <a:p>
                      <a:pPr algn="l"/>
                      <a:r>
                        <a:rPr lang="en-GB" b="0" dirty="0">
                          <a:solidFill>
                            <a:schemeClr val="accent2"/>
                          </a:solidFill>
                        </a:rPr>
                        <a:t>Early detection of lung cancer</a:t>
                      </a:r>
                    </a:p>
                    <a:p>
                      <a:pPr algn="r"/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फोक्सोको क्यान्सरको प्रारम्भिक पहिचान</a:t>
                      </a:r>
                      <a:endParaRPr lang="en-GB" sz="1800" b="0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  <a:p>
                      <a:pPr algn="l"/>
                      <a:r>
                        <a:rPr lang="en-GB" b="0" dirty="0">
                          <a:solidFill>
                            <a:schemeClr val="accent2"/>
                          </a:solidFill>
                        </a:rPr>
                        <a:t>Men and woman aged 55 to 74 years who smoke or previously smoked</a:t>
                      </a:r>
                    </a:p>
                    <a:p>
                      <a:pPr algn="r"/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५५ देखि ७४ वर्ष उमेर समूहका हाल धुम्रपान गरिरहेका वा पहिला पहिला धुम्रपान गरेका</a:t>
                      </a:r>
                      <a:r>
                        <a:rPr lang="en-GB" sz="1600" b="0" dirty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महिला र पुरुष</a:t>
                      </a:r>
                      <a:endParaRPr lang="en-GB" sz="1600" b="0" dirty="0">
                        <a:solidFill>
                          <a:schemeClr val="accent2"/>
                        </a:solidFill>
                      </a:endParaRPr>
                    </a:p>
                    <a:p>
                      <a:pPr algn="l"/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5179563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04F040F5-C9FA-F605-915E-907A8FBAEC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297" y="39622"/>
            <a:ext cx="1923431" cy="614802"/>
          </a:xfrm>
          <a:prstGeom prst="rect">
            <a:avLst/>
          </a:prstGeom>
          <a:noFill/>
        </p:spPr>
      </p:pic>
      <p:pic>
        <p:nvPicPr>
          <p:cNvPr id="3" name="Picture 2" descr="Colon Picture Image on MedicineNet.com">
            <a:extLst>
              <a:ext uri="{FF2B5EF4-FFF2-40B4-BE49-F238E27FC236}">
                <a16:creationId xmlns:a16="http://schemas.microsoft.com/office/drawing/2014/main" id="{CB9A7D2F-F4D1-5F54-7DCE-68D7020B427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944" y="1944242"/>
            <a:ext cx="1326206" cy="10085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9939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626ED-28A8-0DF4-391D-02361D226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8237" y="120884"/>
            <a:ext cx="9914859" cy="1329004"/>
          </a:xfrm>
        </p:spPr>
        <p:txBody>
          <a:bodyPr>
            <a:normAutofit fontScale="90000"/>
          </a:bodyPr>
          <a:lstStyle/>
          <a:p>
            <a:r>
              <a:rPr lang="en-GB" dirty="0"/>
              <a:t>Signs and Symptoms of Cancer</a:t>
            </a:r>
            <a:br>
              <a:rPr lang="en-GB" dirty="0"/>
            </a:br>
            <a:r>
              <a:rPr lang="en-GB" dirty="0"/>
              <a:t>                         </a:t>
            </a:r>
            <a:r>
              <a:rPr lang="hi-IN" sz="4000" b="1" dirty="0"/>
              <a:t>क्यान्सर</a:t>
            </a:r>
            <a:r>
              <a:rPr lang="en-GB" sz="4000" b="1" dirty="0"/>
              <a:t> </a:t>
            </a:r>
            <a:r>
              <a:rPr lang="hi-IN" sz="4000" b="1" dirty="0"/>
              <a:t>रोगको</a:t>
            </a:r>
            <a:r>
              <a:rPr lang="en-GB" sz="4000" b="1" dirty="0"/>
              <a:t> </a:t>
            </a:r>
            <a:r>
              <a:rPr lang="hi-IN" sz="4000" b="1" dirty="0"/>
              <a:t>चिन्ह</a:t>
            </a:r>
            <a:r>
              <a:rPr lang="en-GB" sz="4000" b="1" dirty="0"/>
              <a:t> </a:t>
            </a:r>
            <a:r>
              <a:rPr lang="hi-IN" sz="4000" b="1" dirty="0"/>
              <a:t>तथा</a:t>
            </a:r>
            <a:r>
              <a:rPr lang="en-GB" sz="4000" b="1" dirty="0"/>
              <a:t> </a:t>
            </a:r>
            <a:r>
              <a:rPr lang="hi-IN" sz="4000" b="1" dirty="0"/>
              <a:t>लक्ष्यणहरु</a:t>
            </a:r>
            <a:br>
              <a:rPr lang="en-GB" sz="5400" b="1" dirty="0">
                <a:solidFill>
                  <a:srgbClr val="CC00CC"/>
                </a:solidFill>
              </a:rPr>
            </a:br>
            <a:endParaRPr lang="en-GB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A7C5DD3-1686-4515-BFBD-4ACDF97C36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2904169"/>
              </p:ext>
            </p:extLst>
          </p:nvPr>
        </p:nvGraphicFramePr>
        <p:xfrm>
          <a:off x="489360" y="2209931"/>
          <a:ext cx="1170264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0528">
                  <a:extLst>
                    <a:ext uri="{9D8B030D-6E8A-4147-A177-3AD203B41FA5}">
                      <a16:colId xmlns:a16="http://schemas.microsoft.com/office/drawing/2014/main" val="1457218945"/>
                    </a:ext>
                  </a:extLst>
                </a:gridCol>
                <a:gridCol w="2340528">
                  <a:extLst>
                    <a:ext uri="{9D8B030D-6E8A-4147-A177-3AD203B41FA5}">
                      <a16:colId xmlns:a16="http://schemas.microsoft.com/office/drawing/2014/main" val="214094397"/>
                    </a:ext>
                  </a:extLst>
                </a:gridCol>
                <a:gridCol w="2340528">
                  <a:extLst>
                    <a:ext uri="{9D8B030D-6E8A-4147-A177-3AD203B41FA5}">
                      <a16:colId xmlns:a16="http://schemas.microsoft.com/office/drawing/2014/main" val="3969626121"/>
                    </a:ext>
                  </a:extLst>
                </a:gridCol>
                <a:gridCol w="2340528">
                  <a:extLst>
                    <a:ext uri="{9D8B030D-6E8A-4147-A177-3AD203B41FA5}">
                      <a16:colId xmlns:a16="http://schemas.microsoft.com/office/drawing/2014/main" val="3314864773"/>
                    </a:ext>
                  </a:extLst>
                </a:gridCol>
                <a:gridCol w="2340528">
                  <a:extLst>
                    <a:ext uri="{9D8B030D-6E8A-4147-A177-3AD203B41FA5}">
                      <a16:colId xmlns:a16="http://schemas.microsoft.com/office/drawing/2014/main" val="1485800315"/>
                    </a:ext>
                  </a:extLst>
                </a:gridCol>
              </a:tblGrid>
              <a:tr h="2114921"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COUGH OR CHEST  PROBLEMS FOR 3 WEEKS OR MORE</a:t>
                      </a:r>
                    </a:p>
                    <a:p>
                      <a:pPr algn="ctr"/>
                      <a:endParaRPr lang="en-GB" sz="1800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३ हप्ता वा सोभन्दा बढी समयसम्म खोकी वा छातीको समस्या</a:t>
                      </a:r>
                      <a:endParaRPr lang="en-GB" sz="1800" b="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BOWEL AND STOOL CHANGES FOR 3 WEEKS OR MORE</a:t>
                      </a:r>
                    </a:p>
                    <a:p>
                      <a:pPr algn="ctr"/>
                      <a:endParaRPr lang="en-GB" sz="1800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३ हप्ता वा सोभन्दा बढी समयसम्म पेटमा  खराबी हुनु वा दिसामा परिवर्तन </a:t>
                      </a:r>
                      <a:endParaRPr lang="en-GB" sz="1800" b="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BLOATING FOR 3 WEEKS OR MORE</a:t>
                      </a:r>
                    </a:p>
                    <a:p>
                      <a:pPr algn="ctr"/>
                      <a:endParaRPr lang="en-GB" sz="1800" b="0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३ हप्ता वा सोभन्दा बढी समयसम्म पेट फुल्ने</a:t>
                      </a:r>
                      <a:endParaRPr lang="en-GB" sz="1800" b="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700" b="0" dirty="0">
                          <a:solidFill>
                            <a:schemeClr val="accent2"/>
                          </a:solidFill>
                        </a:rPr>
                        <a:t>BLOOD FROM YOUR BOTTOM, WHEN YOU COUGH, IN YOUR URINE OR VOMIT</a:t>
                      </a:r>
                    </a:p>
                    <a:p>
                      <a:pPr algn="ctr"/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दिसा पिसाब मा, खोक्दा खकार मा र बन्तामा रगत देखिनु</a:t>
                      </a:r>
                      <a:endParaRPr lang="en-GB" sz="1800" b="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LUMPS IN GROIN, TESTICLES, CHEST OR UNDERARMS</a:t>
                      </a:r>
                    </a:p>
                    <a:p>
                      <a:pPr algn="ctr"/>
                      <a:endParaRPr lang="en-GB" sz="1800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तिघ्रा को काप अण्डकोष</a:t>
                      </a:r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, </a:t>
                      </a:r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छाती</a:t>
                      </a:r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वा काखीमुनिको भागमा</a:t>
                      </a:r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गांठा गुंठि</a:t>
                      </a:r>
                      <a:endParaRPr lang="en-GB" sz="1800" b="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267462"/>
                  </a:ext>
                </a:extLst>
              </a:tr>
              <a:tr h="2114921"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MOLES THAT CHANGE SHAPE, COLOUR, TEXTURE, SIZE OR BLEED</a:t>
                      </a:r>
                    </a:p>
                    <a:p>
                      <a:pPr algn="ctr"/>
                      <a:r>
                        <a:rPr lang="hi-IN" sz="1800" b="0" i="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कोठी</a:t>
                      </a:r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को</a:t>
                      </a:r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आकार,</a:t>
                      </a:r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रङ, बनावट, साइजमा परिवर्तन</a:t>
                      </a:r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वा </a:t>
                      </a:r>
                      <a:r>
                        <a:rPr lang="hi-IN" sz="1800" b="0" i="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कोठी</a:t>
                      </a:r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मा</a:t>
                      </a:r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रक्तस्राव </a:t>
                      </a:r>
                      <a:endParaRPr lang="en-GB" sz="1800" b="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WEIGHT LOSS NOT FROM STRESS, DIET OR EXERCISE CHANGES</a:t>
                      </a:r>
                    </a:p>
                    <a:p>
                      <a:pPr algn="ctr"/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कुनै तनावले, वा</a:t>
                      </a:r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आहार र</a:t>
                      </a:r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व्यायाम परिवर्तनबाट वजन</a:t>
                      </a:r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घट्दैन </a:t>
                      </a:r>
                      <a:endParaRPr lang="en-GB" sz="1800" b="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800" b="1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PAIN IN STOMACH OR BACK</a:t>
                      </a:r>
                    </a:p>
                    <a:p>
                      <a:pPr algn="ctr"/>
                      <a:endParaRPr lang="en-GB" sz="1800" b="1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पेट वा ढाडदुख्ने</a:t>
                      </a:r>
                      <a:endParaRPr lang="en-GB" sz="1800" b="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HEARTBURN, ACID REFLUX OR INDIGESTION</a:t>
                      </a:r>
                    </a:p>
                    <a:p>
                      <a:pPr algn="ctr"/>
                      <a:endParaRPr lang="en-GB" sz="1800" b="0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छाती पोल्ने, अमिलो पानी आउने</a:t>
                      </a:r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वा अपच</a:t>
                      </a:r>
                      <a:endParaRPr lang="en-GB" sz="1800" b="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TIRED AND UNWELL AND YOU’RE NOT SURE WHY</a:t>
                      </a:r>
                    </a:p>
                    <a:p>
                      <a:pPr algn="ctr"/>
                      <a:endParaRPr lang="en-GB" sz="1800" b="0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कुनै करण बिना नै थकान र अस्वस्थ महसुस</a:t>
                      </a:r>
                      <a:endParaRPr lang="en-GB" sz="1800" b="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2664509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C314E8DE-C9E4-4AE4-9B30-76E30746BD77}"/>
              </a:ext>
            </a:extLst>
          </p:cNvPr>
          <p:cNvSpPr txBox="1">
            <a:spLocks/>
          </p:cNvSpPr>
          <p:nvPr/>
        </p:nvSpPr>
        <p:spPr>
          <a:xfrm>
            <a:off x="-1" y="1187685"/>
            <a:ext cx="12192000" cy="13290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rPr>
              <a:t>Although it’s unlikely to be cancer, it’s important to speak to a GP to investigate.</a:t>
            </a:r>
          </a:p>
          <a:p>
            <a:pPr algn="ctr"/>
            <a:r>
              <a:rPr lang="hi-IN" sz="22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rPr>
              <a:t>यद्यपि यो क्यान्सर हुने सम्भावना छैन, तर अनुसन्धान गर्न डाक्टरसँग कुरा गर्नु महत्त्वपूर्ण छ।</a:t>
            </a:r>
            <a:endParaRPr lang="en-GB" sz="2200" b="1" dirty="0">
              <a:latin typeface="+mn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9CE234-25FD-FF21-8418-D8C614DDD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297" y="39622"/>
            <a:ext cx="1923431" cy="6148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36081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4823D-4969-621D-6E5C-9C84DEE0F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Reduce your cancer risk</a:t>
            </a:r>
            <a:br>
              <a:rPr lang="en-GB" dirty="0"/>
            </a:br>
            <a:r>
              <a:rPr lang="en-GB" dirty="0"/>
              <a:t>                </a:t>
            </a:r>
            <a:r>
              <a:rPr lang="hi-IN" sz="3600" dirty="0"/>
              <a:t>तपाईंको क्यान्सरको जोखिम कम गर्नुहोस्</a:t>
            </a:r>
            <a:endParaRPr lang="en-GB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3C2EC2B2-DF44-0BA4-6B15-47B533A0A7E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8779661"/>
              </p:ext>
            </p:extLst>
          </p:nvPr>
        </p:nvGraphicFramePr>
        <p:xfrm>
          <a:off x="696286" y="1987551"/>
          <a:ext cx="10200750" cy="41207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0250">
                  <a:extLst>
                    <a:ext uri="{9D8B030D-6E8A-4147-A177-3AD203B41FA5}">
                      <a16:colId xmlns:a16="http://schemas.microsoft.com/office/drawing/2014/main" val="2728678360"/>
                    </a:ext>
                  </a:extLst>
                </a:gridCol>
                <a:gridCol w="3400250">
                  <a:extLst>
                    <a:ext uri="{9D8B030D-6E8A-4147-A177-3AD203B41FA5}">
                      <a16:colId xmlns:a16="http://schemas.microsoft.com/office/drawing/2014/main" val="2543510414"/>
                    </a:ext>
                  </a:extLst>
                </a:gridCol>
                <a:gridCol w="3400250">
                  <a:extLst>
                    <a:ext uri="{9D8B030D-6E8A-4147-A177-3AD203B41FA5}">
                      <a16:colId xmlns:a16="http://schemas.microsoft.com/office/drawing/2014/main" val="4127006896"/>
                    </a:ext>
                  </a:extLst>
                </a:gridCol>
              </a:tblGrid>
              <a:tr h="2060393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accent2"/>
                          </a:solidFill>
                        </a:rPr>
                        <a:t>STOP SMOKING</a:t>
                      </a:r>
                    </a:p>
                    <a:p>
                      <a:pPr algn="ctr"/>
                      <a:r>
                        <a:rPr lang="hi-IN" b="0" dirty="0">
                          <a:solidFill>
                            <a:schemeClr val="accent2"/>
                          </a:solidFill>
                        </a:rPr>
                        <a:t>धुम्रपान त्याग गर्नुहोस्</a:t>
                      </a:r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r>
                        <a:rPr lang="en-GB" sz="1600" b="1" dirty="0">
                          <a:solidFill>
                            <a:schemeClr val="accent2"/>
                          </a:solidFill>
                        </a:rPr>
                        <a:t>Free</a:t>
                      </a:r>
                      <a:r>
                        <a:rPr lang="en-GB" sz="1600" b="0" dirty="0">
                          <a:solidFill>
                            <a:schemeClr val="accent2"/>
                          </a:solidFill>
                        </a:rPr>
                        <a:t> stop smoking services available</a:t>
                      </a:r>
                    </a:p>
                    <a:p>
                      <a:pPr algn="ctr"/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नि: शुल्क धूम्रपान बन्द सेवाहरू उपलब्ध छन्</a:t>
                      </a:r>
                      <a:endParaRPr lang="en-GB" sz="1600" b="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accent2"/>
                          </a:solidFill>
                        </a:rPr>
                        <a:t>CUT DOWN ON ALCOHOL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b="0" dirty="0">
                          <a:solidFill>
                            <a:schemeClr val="accent2"/>
                          </a:solidFill>
                        </a:rPr>
                        <a:t>मध्यपान कम</a:t>
                      </a:r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>
                          <a:solidFill>
                            <a:schemeClr val="accent2"/>
                          </a:solidFill>
                        </a:rPr>
                        <a:t>Free</a:t>
                      </a:r>
                      <a:r>
                        <a:rPr lang="en-GB" sz="1600" b="0" dirty="0">
                          <a:solidFill>
                            <a:schemeClr val="accent2"/>
                          </a:solidFill>
                        </a:rPr>
                        <a:t> alcohol advice available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नि: शुल्क रक्सी सल्लाह उपलब्ध छ</a:t>
                      </a:r>
                      <a:endParaRPr lang="en-GB" sz="1600" b="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accent2"/>
                          </a:solidFill>
                        </a:rPr>
                        <a:t>MAINTAIN A HEALTHY WEIGHT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1800" b="0" i="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स्वस्थ तौल कायम राख्नुहोस्</a:t>
                      </a:r>
                      <a:endParaRPr lang="en-GB" sz="1600" b="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b="1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>
                          <a:solidFill>
                            <a:schemeClr val="accent2"/>
                          </a:solidFill>
                        </a:rPr>
                        <a:t>Free</a:t>
                      </a:r>
                      <a:r>
                        <a:rPr lang="en-GB" sz="1600" b="0" dirty="0">
                          <a:solidFill>
                            <a:schemeClr val="accent2"/>
                          </a:solidFill>
                        </a:rPr>
                        <a:t> weight management services available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नि: शुल्क वजन व्यवस्थापन सेवाहरू उपलब्ध छन्</a:t>
                      </a:r>
                      <a:endParaRPr lang="en-GB" sz="1600" b="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7289608"/>
                  </a:ext>
                </a:extLst>
              </a:tr>
              <a:tr h="20603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>
                          <a:solidFill>
                            <a:schemeClr val="accent2"/>
                          </a:solidFill>
                        </a:rPr>
                        <a:t>EAT A HEALTHY DIET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b="0" dirty="0">
                          <a:solidFill>
                            <a:schemeClr val="accent2"/>
                          </a:solidFill>
                        </a:rPr>
                        <a:t>स्वस्थ आहार खानुहोस्</a:t>
                      </a:r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>
                          <a:solidFill>
                            <a:schemeClr val="accent2"/>
                          </a:solidFill>
                        </a:rPr>
                        <a:t>Free</a:t>
                      </a:r>
                      <a:r>
                        <a:rPr lang="en-GB" sz="1600" b="0" dirty="0">
                          <a:solidFill>
                            <a:schemeClr val="accent2"/>
                          </a:solidFill>
                        </a:rPr>
                        <a:t> weight management services available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नि: शुल्क वजन व्यवस्थापन सेवाहरू उपलब्ध छन्</a:t>
                      </a:r>
                      <a:endParaRPr lang="en-GB" sz="1600" b="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>
                          <a:solidFill>
                            <a:schemeClr val="accent2"/>
                          </a:solidFill>
                        </a:rPr>
                        <a:t>EXERCISE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b="0" dirty="0">
                          <a:solidFill>
                            <a:schemeClr val="accent2"/>
                          </a:solidFill>
                        </a:rPr>
                        <a:t>व्यायाम गर्नुहोस्</a:t>
                      </a:r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b="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b="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>
                          <a:solidFill>
                            <a:schemeClr val="accent2"/>
                          </a:solidFill>
                        </a:rPr>
                        <a:t>Free</a:t>
                      </a:r>
                      <a:r>
                        <a:rPr lang="en-GB" sz="1600" b="0" dirty="0">
                          <a:solidFill>
                            <a:schemeClr val="accent2"/>
                          </a:solidFill>
                        </a:rPr>
                        <a:t> exercise services available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नि: शुल्क व्यायाम सेवाहरू उपलब्ध छन्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b="1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b="1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>
                          <a:solidFill>
                            <a:schemeClr val="accent2"/>
                          </a:solidFill>
                        </a:rPr>
                        <a:t>SUN DAMAGE PROTECTION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b="0" dirty="0">
                          <a:solidFill>
                            <a:schemeClr val="accent2"/>
                          </a:solidFill>
                        </a:rPr>
                        <a:t>सुर्यको किरणले हुनसक्ने क्षतिको</a:t>
                      </a:r>
                      <a:r>
                        <a:rPr lang="en-GB" b="0" dirty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ne-NP" sz="18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सुरक्षा</a:t>
                      </a:r>
                      <a:endParaRPr lang="en-GB" b="1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542590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FA464DB7-23F1-19A7-91D6-7555511331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297" y="39622"/>
            <a:ext cx="1923431" cy="614802"/>
          </a:xfrm>
          <a:prstGeom prst="rect">
            <a:avLst/>
          </a:prstGeom>
          <a:noFill/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AEF336A9-4C3A-D97C-E10F-C3A81D05AEE6}"/>
              </a:ext>
            </a:extLst>
          </p:cNvPr>
          <p:cNvSpPr txBox="1">
            <a:spLocks/>
          </p:cNvSpPr>
          <p:nvPr/>
        </p:nvSpPr>
        <p:spPr>
          <a:xfrm>
            <a:off x="839231" y="6073527"/>
            <a:ext cx="9914859" cy="7901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1800" dirty="0">
                <a:latin typeface="+mn-lt"/>
              </a:rPr>
              <a:t>4 in 10 cases of cancer in the UK could be prevented</a:t>
            </a:r>
          </a:p>
          <a:p>
            <a:pPr algn="ctr"/>
            <a:r>
              <a:rPr lang="hi-IN" sz="1800" dirty="0">
                <a:latin typeface="+mn-lt"/>
              </a:rPr>
              <a:t>बेलायतमा १० मध्ये ४ जनालाई क्यान्सर रोग लाग्नबाट बचाउन सकिन्छ</a:t>
            </a:r>
          </a:p>
        </p:txBody>
      </p:sp>
    </p:spTree>
    <p:extLst>
      <p:ext uri="{BB962C8B-B14F-4D97-AF65-F5344CB8AC3E}">
        <p14:creationId xmlns:p14="http://schemas.microsoft.com/office/powerpoint/2010/main" val="550926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FC775603-C46A-5D3B-3706-326866F7F83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2399881"/>
              </p:ext>
            </p:extLst>
          </p:nvPr>
        </p:nvGraphicFramePr>
        <p:xfrm>
          <a:off x="158404" y="140821"/>
          <a:ext cx="11854302" cy="6748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1434">
                  <a:extLst>
                    <a:ext uri="{9D8B030D-6E8A-4147-A177-3AD203B41FA5}">
                      <a16:colId xmlns:a16="http://schemas.microsoft.com/office/drawing/2014/main" val="2728678360"/>
                    </a:ext>
                  </a:extLst>
                </a:gridCol>
                <a:gridCol w="3951434">
                  <a:extLst>
                    <a:ext uri="{9D8B030D-6E8A-4147-A177-3AD203B41FA5}">
                      <a16:colId xmlns:a16="http://schemas.microsoft.com/office/drawing/2014/main" val="2543510414"/>
                    </a:ext>
                  </a:extLst>
                </a:gridCol>
                <a:gridCol w="3951434">
                  <a:extLst>
                    <a:ext uri="{9D8B030D-6E8A-4147-A177-3AD203B41FA5}">
                      <a16:colId xmlns:a16="http://schemas.microsoft.com/office/drawing/2014/main" val="4127006896"/>
                    </a:ext>
                  </a:extLst>
                </a:gridCol>
              </a:tblGrid>
              <a:tr h="3273425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rgbClr val="18818C"/>
                          </a:solidFill>
                        </a:rPr>
                        <a:t>STOP SMOKING</a:t>
                      </a:r>
                    </a:p>
                    <a:p>
                      <a:pPr algn="ctr"/>
                      <a:r>
                        <a:rPr lang="hi-IN" sz="2000" b="0" dirty="0">
                          <a:solidFill>
                            <a:srgbClr val="18818C"/>
                          </a:solidFill>
                        </a:rPr>
                        <a:t>धुम्रपान बन्द गर्नुहोस्</a:t>
                      </a:r>
                      <a:endParaRPr lang="en-GB" sz="2000" b="0" dirty="0">
                        <a:solidFill>
                          <a:srgbClr val="18818C"/>
                        </a:solidFill>
                      </a:endParaRPr>
                    </a:p>
                    <a:p>
                      <a:pPr algn="ctr"/>
                      <a:endParaRPr lang="en-GB" b="0" dirty="0">
                        <a:solidFill>
                          <a:srgbClr val="18818C"/>
                        </a:solidFill>
                      </a:endParaRPr>
                    </a:p>
                    <a:p>
                      <a:pPr algn="ctr"/>
                      <a:r>
                        <a:rPr lang="en-GB" sz="1600" b="0" dirty="0">
                          <a:solidFill>
                            <a:srgbClr val="18818C"/>
                          </a:solidFill>
                        </a:rPr>
                        <a:t>It’s never too late to quit</a:t>
                      </a:r>
                    </a:p>
                    <a:p>
                      <a:pPr algn="ctr"/>
                      <a:r>
                        <a:rPr lang="hi-IN" sz="1600" b="0" dirty="0">
                          <a:solidFill>
                            <a:srgbClr val="18818C"/>
                          </a:solidFill>
                        </a:rPr>
                        <a:t>छोड्न कहिल्यै ढिलो हुँदैन</a:t>
                      </a:r>
                      <a:endParaRPr lang="en-GB" sz="1600" b="0" dirty="0">
                        <a:solidFill>
                          <a:srgbClr val="18818C"/>
                        </a:solidFill>
                      </a:endParaRPr>
                    </a:p>
                    <a:p>
                      <a:pPr algn="ctr"/>
                      <a:endParaRPr lang="en-GB" sz="1600" b="0" dirty="0">
                        <a:solidFill>
                          <a:srgbClr val="18818C"/>
                        </a:solidFill>
                      </a:endParaRPr>
                    </a:p>
                    <a:p>
                      <a:pPr algn="ctr"/>
                      <a:r>
                        <a:rPr lang="en-GB" sz="1600" b="0" dirty="0">
                          <a:solidFill>
                            <a:srgbClr val="18818C"/>
                          </a:solidFill>
                        </a:rPr>
                        <a:t>Stopping completely is the best way to cut your cancer risk</a:t>
                      </a:r>
                    </a:p>
                    <a:p>
                      <a:pPr algn="ctr"/>
                      <a:r>
                        <a:rPr lang="hi-IN" sz="1600" b="0" dirty="0">
                          <a:solidFill>
                            <a:srgbClr val="18818C"/>
                          </a:solidFill>
                        </a:rPr>
                        <a:t>क्यान्सरको जोखिम कम गर्ने सबैभन्दा राम्रो तरिका पूर्ण रूपमा रोक्नु हो</a:t>
                      </a:r>
                    </a:p>
                    <a:p>
                      <a:pPr algn="ctr"/>
                      <a:endParaRPr lang="en-GB" b="0" dirty="0">
                        <a:solidFill>
                          <a:srgbClr val="18818C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rgbClr val="18818C"/>
                          </a:solidFill>
                        </a:rPr>
                        <a:t>CUT DOWN ON ALCOHOL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1600" b="0" dirty="0">
                          <a:solidFill>
                            <a:srgbClr val="18818C"/>
                          </a:solidFill>
                        </a:rPr>
                        <a:t>अल्कोहल मा कटौती</a:t>
                      </a:r>
                      <a:endParaRPr lang="en-GB" sz="1600" b="0" dirty="0">
                        <a:solidFill>
                          <a:srgbClr val="18818C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b="0" dirty="0">
                        <a:solidFill>
                          <a:srgbClr val="18818C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solidFill>
                            <a:srgbClr val="18818C"/>
                          </a:solidFill>
                        </a:rPr>
                        <a:t>The less alcohol you drink, the lower your risk will be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1600" b="0" dirty="0">
                          <a:solidFill>
                            <a:srgbClr val="18818C"/>
                          </a:solidFill>
                        </a:rPr>
                        <a:t>तपाईंले जति कम रक्सी पिउनुहुन्छ, तपाईंको जोखिम त्यति नै कम हुन्छ ।</a:t>
                      </a:r>
                      <a:endParaRPr lang="en-GB" sz="1600" b="0" dirty="0">
                        <a:solidFill>
                          <a:srgbClr val="18818C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b="0" dirty="0">
                        <a:solidFill>
                          <a:srgbClr val="18818C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solidFill>
                            <a:srgbClr val="18818C"/>
                          </a:solidFill>
                        </a:rPr>
                        <a:t>It’s recommended to drink less than 14 units a week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1600" b="0" dirty="0">
                          <a:solidFill>
                            <a:srgbClr val="18818C"/>
                          </a:solidFill>
                        </a:rPr>
                        <a:t>हप्तामा १४ युनिटभन्दा कम पिउन सल्लाह दिइन्छ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solidFill>
                            <a:srgbClr val="18818C"/>
                          </a:solidFill>
                        </a:rPr>
                        <a:t>MAINTAIN A HEALTHY WEIGHT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2000" b="0" i="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स्वस्थ तौल कायम राख्नुहोस्</a:t>
                      </a:r>
                      <a:endParaRPr lang="en-GB" sz="1800" b="0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endParaRPr lang="en-GB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r>
                        <a:rPr lang="en-GB" sz="1600" b="0" dirty="0">
                          <a:solidFill>
                            <a:schemeClr val="accent2"/>
                          </a:solidFill>
                        </a:rPr>
                        <a:t>Being overweight or obese increases your cancer risk</a:t>
                      </a:r>
                    </a:p>
                    <a:p>
                      <a:pPr algn="ctr"/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बढी तौल  वा मोटोपनले तपाईंको क्यान्सरको खतरा बढाउँछ</a:t>
                      </a:r>
                      <a:r>
                        <a:rPr lang="en-GB" sz="1600" b="0" dirty="0">
                          <a:solidFill>
                            <a:schemeClr val="accent2"/>
                          </a:solidFill>
                        </a:rPr>
                        <a:t> </a:t>
                      </a:r>
                    </a:p>
                    <a:p>
                      <a:pPr algn="ctr"/>
                      <a:endParaRPr lang="en-GB" sz="1600" b="0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r>
                        <a:rPr lang="en-GB" sz="1600" b="0" dirty="0">
                          <a:solidFill>
                            <a:schemeClr val="accent2"/>
                          </a:solidFill>
                        </a:rPr>
                        <a:t>Small healthy lifestyle changes make a big difference</a:t>
                      </a:r>
                    </a:p>
                    <a:p>
                      <a:pPr algn="ctr"/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सानो स्वस्थ जीवनशैली परिवर्तन</a:t>
                      </a:r>
                      <a:r>
                        <a:rPr lang="hi-IN" sz="1600" b="0" i="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हरू</a:t>
                      </a:r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ले ठूलो फरक पार्छ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7289608"/>
                  </a:ext>
                </a:extLst>
              </a:tr>
              <a:tr h="32734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rgbClr val="18818C"/>
                          </a:solidFill>
                        </a:rPr>
                        <a:t>EAT A HEALTHY DIET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2000" b="0" dirty="0">
                          <a:solidFill>
                            <a:srgbClr val="18818C"/>
                          </a:solidFill>
                        </a:rPr>
                        <a:t>स्वस्थ आहार खानुहोस्</a:t>
                      </a:r>
                      <a:endParaRPr lang="en-GB" sz="2000" b="1" dirty="0">
                        <a:solidFill>
                          <a:srgbClr val="18818C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b="1" dirty="0">
                        <a:solidFill>
                          <a:srgbClr val="18818C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solidFill>
                            <a:srgbClr val="18818C"/>
                          </a:solidFill>
                        </a:rPr>
                        <a:t>Food can increase or decrease our cancer risk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1600" b="0" dirty="0">
                          <a:solidFill>
                            <a:srgbClr val="18818C"/>
                          </a:solidFill>
                        </a:rPr>
                        <a:t>खानाले हाम्रो क्यान्सरको खतरा बढाउन वा घटाउन सक्छ</a:t>
                      </a:r>
                      <a:endParaRPr lang="en-GB" sz="1600" b="0" dirty="0">
                        <a:solidFill>
                          <a:srgbClr val="18818C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solidFill>
                            <a:srgbClr val="18818C"/>
                          </a:solidFill>
                        </a:rPr>
                        <a:t>More: fruit, vegetables, fibre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1600" b="0" dirty="0">
                          <a:solidFill>
                            <a:srgbClr val="18818C"/>
                          </a:solidFill>
                        </a:rPr>
                        <a:t>अधिक: फल, सब्जी, फाइबर </a:t>
                      </a:r>
                      <a:endParaRPr lang="en-GB" sz="1600" b="0" dirty="0">
                        <a:solidFill>
                          <a:srgbClr val="18818C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solidFill>
                            <a:srgbClr val="18818C"/>
                          </a:solidFill>
                        </a:rPr>
                        <a:t>Less: processed food, red meat, sugary drinks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1600" b="0" dirty="0">
                          <a:solidFill>
                            <a:srgbClr val="18818C"/>
                          </a:solidFill>
                        </a:rPr>
                        <a:t>कम: प्रशोधित भोजन, रातो मासु, गुलियो पेय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chemeClr val="accent2"/>
                          </a:solidFill>
                        </a:rPr>
                        <a:t>EXERCISE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2000" b="0" dirty="0">
                          <a:solidFill>
                            <a:schemeClr val="accent2"/>
                          </a:solidFill>
                        </a:rPr>
                        <a:t>व्यायाम गर्नुहोस्</a:t>
                      </a:r>
                      <a:endParaRPr lang="en-GB" sz="2000" b="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solidFill>
                            <a:schemeClr val="accent2"/>
                          </a:solidFill>
                        </a:rPr>
                        <a:t>Moving your body reduces your risk of cancer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शारिरिक ब्यायामले</a:t>
                      </a:r>
                      <a:r>
                        <a:rPr lang="en-GB" sz="1600" b="0" dirty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क्यान्सरको खतरा कम हुन्छ</a:t>
                      </a:r>
                      <a:endParaRPr lang="en-GB" sz="1600" b="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b="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solidFill>
                            <a:schemeClr val="accent2"/>
                          </a:solidFill>
                        </a:rPr>
                        <a:t>Exercise 5 days a week for 30 minutes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हप्ताको ५ दिन ३० मिनेट व्यायाम गर्नुहोस्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chemeClr val="accent2"/>
                          </a:solidFill>
                        </a:rPr>
                        <a:t>SUN DAMAGE PROTECTION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2000" b="0" dirty="0">
                          <a:solidFill>
                            <a:schemeClr val="accent2"/>
                          </a:solidFill>
                        </a:rPr>
                        <a:t>सुर्यको किरणले हुनसक्ने क्षतिको</a:t>
                      </a:r>
                      <a:r>
                        <a:rPr lang="en-GB" sz="2000" b="0" dirty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ne-NP" sz="20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सुरक्षा</a:t>
                      </a:r>
                      <a:endParaRPr lang="en-GB" sz="2000" b="1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solidFill>
                            <a:schemeClr val="accent2"/>
                          </a:solidFill>
                        </a:rPr>
                        <a:t>Sun exposure increases risk of skin cancer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सूर्यको प्रकाशले छालाको क्यान्सरको खतरा बढाउँछ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b="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solidFill>
                            <a:schemeClr val="accent2"/>
                          </a:solidFill>
                        </a:rPr>
                        <a:t>Spend time in the shade, avoid midday sun, cover up, apply sun cream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छायाँमा समय बिताउनुहोस्, मध्याह्नको घामबाट बच्नुहोस्, ढाकछोप गर्नुहोस्, सन क्रिम लगाउनुहोस्</a:t>
                      </a:r>
                      <a:endParaRPr lang="en-GB" sz="1600" b="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5425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8275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D0529-B435-E58A-4568-80A990B0F3F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14252" y="852604"/>
            <a:ext cx="6963496" cy="3551275"/>
          </a:xfrm>
        </p:spPr>
        <p:txBody>
          <a:bodyPr>
            <a:normAutofit fontScale="90000"/>
          </a:bodyPr>
          <a:lstStyle/>
          <a:p>
            <a:pPr algn="ctr"/>
            <a:r>
              <a:rPr lang="en-GB" dirty="0"/>
              <a:t>WELCOME</a:t>
            </a:r>
            <a:br>
              <a:rPr lang="en-GB" dirty="0"/>
            </a:br>
            <a:r>
              <a:rPr lang="hi-IN" dirty="0"/>
              <a:t>स्वागत छ</a:t>
            </a:r>
            <a:br>
              <a:rPr lang="en-GB" dirty="0"/>
            </a:br>
            <a:br>
              <a:rPr lang="en-GB" dirty="0"/>
            </a:br>
            <a:r>
              <a:rPr lang="en-GB" sz="3600" dirty="0"/>
              <a:t>Women’s health education session</a:t>
            </a:r>
            <a:br>
              <a:rPr lang="en-GB" sz="3600" dirty="0"/>
            </a:br>
            <a:r>
              <a:rPr lang="hi-IN" sz="3600" dirty="0"/>
              <a:t>महिला स्वास्थ्य शिक्षा</a:t>
            </a:r>
            <a:r>
              <a:rPr lang="en-GB" sz="3600" dirty="0"/>
              <a:t> </a:t>
            </a:r>
            <a:r>
              <a:rPr lang="hi-IN" sz="4400" dirty="0"/>
              <a:t>कार्यक्रम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98702B-F6AE-5B50-280A-02CA195F49E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8148" y="5701296"/>
            <a:ext cx="8504275" cy="1084522"/>
          </a:xfrm>
        </p:spPr>
        <p:txBody>
          <a:bodyPr/>
          <a:lstStyle/>
          <a:p>
            <a:r>
              <a:rPr lang="en-GB" dirty="0"/>
              <a:t>Shakespeare road medical practice</a:t>
            </a:r>
          </a:p>
          <a:p>
            <a:r>
              <a:rPr lang="en-GB" dirty="0"/>
              <a:t>Popley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84ED02-CF5C-F53D-6C10-FCFBC6C494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3502" y="93629"/>
            <a:ext cx="2567807" cy="820770"/>
          </a:xfrm>
          <a:prstGeom prst="rect">
            <a:avLst/>
          </a:prstGeom>
          <a:noFill/>
        </p:spPr>
      </p:pic>
      <p:pic>
        <p:nvPicPr>
          <p:cNvPr id="1026" name="Picture 2" descr="Image result for nepalese flag">
            <a:extLst>
              <a:ext uri="{FF2B5EF4-FFF2-40B4-BE49-F238E27FC236}">
                <a16:creationId xmlns:a16="http://schemas.microsoft.com/office/drawing/2014/main" id="{74BB2F71-E535-1445-C97E-B8719CCF30C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 bwMode="auto">
          <a:xfrm>
            <a:off x="140691" y="111559"/>
            <a:ext cx="1538287" cy="1733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9834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EBCB4F-CDC1-A057-C6E9-508C43A8F2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7DD0C-FDFB-8913-3A7D-34FDE35B3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Cancer Screening Programmes</a:t>
            </a:r>
            <a:br>
              <a:rPr lang="en-GB" dirty="0"/>
            </a:br>
            <a:r>
              <a:rPr lang="en-GB" dirty="0"/>
              <a:t>           </a:t>
            </a:r>
            <a:r>
              <a:rPr lang="hi-IN" dirty="0"/>
              <a:t>क्यान्सर जाँच कार्यक्रम</a:t>
            </a:r>
            <a:endParaRPr lang="en-GB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64B117D-B4AA-CBD7-5297-4D8DE303FD6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4673430"/>
              </p:ext>
            </p:extLst>
          </p:nvPr>
        </p:nvGraphicFramePr>
        <p:xfrm>
          <a:off x="1038225" y="1909763"/>
          <a:ext cx="9886949" cy="41962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9187">
                  <a:extLst>
                    <a:ext uri="{9D8B030D-6E8A-4147-A177-3AD203B41FA5}">
                      <a16:colId xmlns:a16="http://schemas.microsoft.com/office/drawing/2014/main" val="970223534"/>
                    </a:ext>
                  </a:extLst>
                </a:gridCol>
                <a:gridCol w="4957762">
                  <a:extLst>
                    <a:ext uri="{9D8B030D-6E8A-4147-A177-3AD203B41FA5}">
                      <a16:colId xmlns:a16="http://schemas.microsoft.com/office/drawing/2014/main" val="1888943815"/>
                    </a:ext>
                  </a:extLst>
                </a:gridCol>
              </a:tblGrid>
              <a:tr h="4196286">
                <a:tc>
                  <a:txBody>
                    <a:bodyPr/>
                    <a:lstStyle/>
                    <a:p>
                      <a:pPr algn="l"/>
                      <a:r>
                        <a:rPr lang="en-GB" sz="2000" dirty="0">
                          <a:solidFill>
                            <a:schemeClr val="accent2"/>
                          </a:solidFill>
                        </a:rPr>
                        <a:t>                        Bowel Cancer Screening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2000" b="0" dirty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en-GB" sz="2000" b="0" dirty="0">
                          <a:solidFill>
                            <a:schemeClr val="accent2"/>
                          </a:solidFill>
                        </a:rPr>
                        <a:t>              </a:t>
                      </a:r>
                      <a:r>
                        <a:rPr lang="hi-IN" sz="2000" b="1" dirty="0">
                          <a:solidFill>
                            <a:schemeClr val="accent2"/>
                          </a:solidFill>
                          <a:latin typeface="Arial" pitchFamily="34" charset="0"/>
                          <a:cs typeface="Arial" pitchFamily="34" charset="0"/>
                        </a:rPr>
                        <a:t>ठुलो आन्द्रा को क्यान्सर को </a:t>
                      </a:r>
                      <a:r>
                        <a:rPr lang="hi-IN" sz="2000" b="1" dirty="0">
                          <a:solidFill>
                            <a:schemeClr val="accent2"/>
                          </a:solidFill>
                        </a:rPr>
                        <a:t>जाँच</a:t>
                      </a:r>
                      <a:r>
                        <a:rPr lang="hi-IN" sz="2000" b="1" dirty="0">
                          <a:solidFill>
                            <a:schemeClr val="accent2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pPr algn="ctr"/>
                      <a:endParaRPr lang="en-GB" sz="2000" b="0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  <a:p>
                      <a:pPr algn="l"/>
                      <a:r>
                        <a:rPr lang="en-GB" b="0" dirty="0">
                          <a:solidFill>
                            <a:schemeClr val="accent2"/>
                          </a:solidFill>
                        </a:rPr>
                        <a:t>Finds and prevents bowel cancer from </a:t>
                      </a:r>
                    </a:p>
                    <a:p>
                      <a:pPr algn="r"/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आन्द्राको क्यान्सर पत्ता लगाउँछ र रोक्छ</a:t>
                      </a:r>
                      <a:endParaRPr lang="en-GB" sz="1800" b="0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  <a:p>
                      <a:pPr algn="l"/>
                      <a:r>
                        <a:rPr lang="en-GB" b="0" dirty="0">
                          <a:solidFill>
                            <a:schemeClr val="accent2"/>
                          </a:solidFill>
                        </a:rPr>
                        <a:t>Everyone aged 60 to 74 years</a:t>
                      </a:r>
                    </a:p>
                    <a:p>
                      <a:pPr algn="r"/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६० देखि ७४ वर्ष उमेर समूहका सबै जना</a:t>
                      </a:r>
                      <a:endParaRPr lang="en-GB" sz="1600" b="0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0" dirty="0">
                          <a:solidFill>
                            <a:schemeClr val="accent2"/>
                          </a:solidFill>
                        </a:rPr>
                        <a:t>Home stool sample kit checks for tiny amounts of blood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800" b="1" kern="1200" dirty="0" err="1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घर</a:t>
                      </a:r>
                      <a:r>
                        <a:rPr lang="en-GB" sz="1800" b="1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1" kern="1200" dirty="0" err="1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परीक्षण</a:t>
                      </a:r>
                      <a:r>
                        <a:rPr lang="en-GB" sz="1800" b="1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1" kern="1200" dirty="0" err="1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किट</a:t>
                      </a:r>
                      <a:r>
                        <a:rPr lang="ne-NP" sz="1800" b="1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बाट</a:t>
                      </a:r>
                      <a:r>
                        <a:rPr lang="en-GB" sz="1800" b="1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hi-IN" b="1" dirty="0">
                          <a:solidFill>
                            <a:schemeClr val="accent2"/>
                          </a:solidFill>
                        </a:rPr>
                        <a:t>दिसा</a:t>
                      </a:r>
                      <a:r>
                        <a:rPr lang="en-GB" sz="1800" b="1" kern="1200" dirty="0" err="1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मा</a:t>
                      </a:r>
                      <a:r>
                        <a:rPr lang="en-GB" sz="1800" b="1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GB" sz="1800" b="1" kern="1200" dirty="0" err="1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रगतको</a:t>
                      </a:r>
                      <a:r>
                        <a:rPr lang="en-GB" sz="1800" b="1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1" kern="1200" dirty="0" err="1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सानो</a:t>
                      </a:r>
                      <a:r>
                        <a:rPr lang="en-GB" sz="1800" b="1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1" kern="1200" dirty="0" err="1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मात्राको</a:t>
                      </a:r>
                      <a:r>
                        <a:rPr lang="en-GB" sz="1800" b="1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1" kern="1200" dirty="0" err="1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लागि</a:t>
                      </a:r>
                      <a:r>
                        <a:rPr lang="en-GB" sz="1800" b="1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1" kern="1200" dirty="0" err="1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जाँच</a:t>
                      </a:r>
                      <a:r>
                        <a:rPr lang="en-GB" sz="1800" b="1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800" b="1" kern="1200" dirty="0" err="1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गरिन्छ</a:t>
                      </a:r>
                      <a:r>
                        <a:rPr lang="en-GB" sz="1800" b="1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।</a:t>
                      </a:r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dirty="0">
                          <a:solidFill>
                            <a:schemeClr val="accent2"/>
                          </a:solidFill>
                        </a:rPr>
                        <a:t>* COMING SOON – </a:t>
                      </a:r>
                      <a:r>
                        <a:rPr lang="en-GB" sz="1600" b="0" dirty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चाँडै आउँदैछ</a:t>
                      </a:r>
                      <a:r>
                        <a:rPr lang="en-GB" sz="1600" dirty="0">
                          <a:solidFill>
                            <a:schemeClr val="accent2"/>
                          </a:solidFill>
                        </a:rPr>
                        <a:t>  *</a:t>
                      </a:r>
                    </a:p>
                    <a:p>
                      <a:pPr algn="ctr"/>
                      <a:r>
                        <a:rPr lang="en-GB" sz="2000" dirty="0">
                          <a:solidFill>
                            <a:schemeClr val="accent2"/>
                          </a:solidFill>
                        </a:rPr>
                        <a:t>Lung Cancer Screening</a:t>
                      </a:r>
                    </a:p>
                    <a:p>
                      <a:pPr algn="ctr"/>
                      <a:r>
                        <a:rPr lang="hi-IN" sz="2000" b="0" dirty="0">
                          <a:solidFill>
                            <a:schemeClr val="accent2"/>
                          </a:solidFill>
                        </a:rPr>
                        <a:t>फोक्सोको क्यान्सर जाँच</a:t>
                      </a:r>
                      <a:endParaRPr lang="en-GB" sz="2000" b="0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  <a:p>
                      <a:pPr algn="l"/>
                      <a:r>
                        <a:rPr lang="en-GB" b="0" dirty="0">
                          <a:solidFill>
                            <a:schemeClr val="accent2"/>
                          </a:solidFill>
                        </a:rPr>
                        <a:t>Early detection of lung cancer</a:t>
                      </a:r>
                    </a:p>
                    <a:p>
                      <a:pPr algn="r"/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फोक्सोको क्यान्सरको प्रारम्भिक पहिचान</a:t>
                      </a:r>
                      <a:endParaRPr lang="en-GB" sz="1800" b="0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  <a:p>
                      <a:pPr algn="l"/>
                      <a:r>
                        <a:rPr lang="en-GB" b="0" dirty="0">
                          <a:solidFill>
                            <a:schemeClr val="accent2"/>
                          </a:solidFill>
                        </a:rPr>
                        <a:t>Men and woman aged 55 to 74 years who smoke or previously smoked</a:t>
                      </a:r>
                    </a:p>
                    <a:p>
                      <a:pPr algn="r"/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५५ देखि ७४ वर्ष उमेर समूहका हाल धुम्रपान गरिरहेका वा पहिला पहिला धुम्रपान गरेका</a:t>
                      </a:r>
                      <a:r>
                        <a:rPr lang="en-GB" sz="1600" b="0" dirty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महिला र पुरुष</a:t>
                      </a:r>
                      <a:endParaRPr lang="en-GB" sz="1600" b="0" dirty="0">
                        <a:solidFill>
                          <a:schemeClr val="accent2"/>
                        </a:solidFill>
                      </a:endParaRPr>
                    </a:p>
                    <a:p>
                      <a:pPr algn="l"/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5179563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517BE5C7-DB3E-5849-44EE-702FFFDFDF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297" y="39622"/>
            <a:ext cx="1923431" cy="614802"/>
          </a:xfrm>
          <a:prstGeom prst="rect">
            <a:avLst/>
          </a:prstGeom>
          <a:noFill/>
        </p:spPr>
      </p:pic>
      <p:pic>
        <p:nvPicPr>
          <p:cNvPr id="3" name="Picture 2" descr="Colon Picture Image on MedicineNet.com">
            <a:extLst>
              <a:ext uri="{FF2B5EF4-FFF2-40B4-BE49-F238E27FC236}">
                <a16:creationId xmlns:a16="http://schemas.microsoft.com/office/drawing/2014/main" id="{C86FAFDF-939B-B9D6-EF0F-F0CE9FB7CA0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944" y="1944242"/>
            <a:ext cx="1326206" cy="100850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8771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9DC8C-0FB5-4526-8AC9-18DE0E270F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Cancer Screening Programmes</a:t>
            </a:r>
            <a:br>
              <a:rPr lang="en-GB" dirty="0"/>
            </a:br>
            <a:r>
              <a:rPr lang="en-GB" dirty="0"/>
              <a:t>                                      </a:t>
            </a:r>
            <a:r>
              <a:rPr lang="hi-IN" dirty="0"/>
              <a:t>क्यान्सर जाँच कार्यक्रम</a:t>
            </a:r>
            <a:endParaRPr lang="en-GB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02717261-F1DE-12A1-5E02-05768E399F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4655561"/>
              </p:ext>
            </p:extLst>
          </p:nvPr>
        </p:nvGraphicFramePr>
        <p:xfrm>
          <a:off x="914400" y="1919288"/>
          <a:ext cx="9915524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57762">
                  <a:extLst>
                    <a:ext uri="{9D8B030D-6E8A-4147-A177-3AD203B41FA5}">
                      <a16:colId xmlns:a16="http://schemas.microsoft.com/office/drawing/2014/main" val="970223534"/>
                    </a:ext>
                  </a:extLst>
                </a:gridCol>
                <a:gridCol w="4957762">
                  <a:extLst>
                    <a:ext uri="{9D8B030D-6E8A-4147-A177-3AD203B41FA5}">
                      <a16:colId xmlns:a16="http://schemas.microsoft.com/office/drawing/2014/main" val="1888943815"/>
                    </a:ext>
                  </a:extLst>
                </a:gridCol>
              </a:tblGrid>
              <a:tr h="4196286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accent2"/>
                          </a:solidFill>
                        </a:rPr>
                        <a:t>Breast Cancer Screening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2000" b="1" dirty="0">
                          <a:solidFill>
                            <a:schemeClr val="accent2"/>
                          </a:solidFill>
                          <a:latin typeface="Arial" pitchFamily="34" charset="0"/>
                          <a:cs typeface="Arial" pitchFamily="34" charset="0"/>
                        </a:rPr>
                        <a:t>स्तन क्यन्सर को जांच</a:t>
                      </a:r>
                    </a:p>
                    <a:p>
                      <a:pPr algn="ctr"/>
                      <a:endParaRPr lang="en-GB" sz="2000" b="0" dirty="0">
                        <a:solidFill>
                          <a:schemeClr val="accent2"/>
                        </a:solidFill>
                      </a:endParaRPr>
                    </a:p>
                    <a:p>
                      <a:pPr algn="l"/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X-rays to look for signs of cancer in your breasts</a:t>
                      </a:r>
                    </a:p>
                    <a:p>
                      <a:pPr algn="r"/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स्तनमा क्यान्सरको लक्षण पत्ता लगाउन एक्स–रे</a:t>
                      </a:r>
                      <a:endParaRPr lang="en-GB" sz="1800" b="0" dirty="0">
                        <a:solidFill>
                          <a:schemeClr val="accent2"/>
                        </a:solidFill>
                      </a:endParaRPr>
                    </a:p>
                    <a:p>
                      <a:pPr algn="l"/>
                      <a:endParaRPr lang="en-GB" sz="1800" b="0" dirty="0">
                        <a:solidFill>
                          <a:schemeClr val="accent2"/>
                        </a:solidFill>
                      </a:endParaRPr>
                    </a:p>
                    <a:p>
                      <a:pPr algn="l"/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Females aged 50 to 71</a:t>
                      </a:r>
                    </a:p>
                    <a:p>
                      <a:pPr algn="r"/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५० देखि ७१ वर्ष उमेर समूहका महिला</a:t>
                      </a:r>
                    </a:p>
                    <a:p>
                      <a:pPr algn="l"/>
                      <a:endParaRPr lang="en-GB" sz="1800" b="0" dirty="0">
                        <a:solidFill>
                          <a:schemeClr val="accent2"/>
                        </a:solidFill>
                      </a:endParaRPr>
                    </a:p>
                    <a:p>
                      <a:pPr algn="l"/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Appointment with female healthcare worker</a:t>
                      </a:r>
                    </a:p>
                    <a:p>
                      <a:pPr algn="r"/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महिला स्वास्थ्य कार्यकर्ता संग अपोइन्टमन्ट</a:t>
                      </a:r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  <a:p>
                      <a:pPr algn="l"/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accent2"/>
                          </a:solidFill>
                        </a:rPr>
                        <a:t>Cervical Cancer Screening</a:t>
                      </a:r>
                    </a:p>
                    <a:p>
                      <a:pPr algn="ctr"/>
                      <a:r>
                        <a:rPr lang="hi-IN" sz="2000" b="1" dirty="0">
                          <a:solidFill>
                            <a:schemeClr val="accent2"/>
                          </a:solidFill>
                        </a:rPr>
                        <a:t>पाठेघरको मुखको क्यान्सर जांच</a:t>
                      </a:r>
                    </a:p>
                    <a:p>
                      <a:pPr algn="ctr"/>
                      <a:endParaRPr lang="en-GB" sz="2000" b="0" dirty="0">
                        <a:solidFill>
                          <a:schemeClr val="accent2"/>
                        </a:solidFill>
                      </a:endParaRPr>
                    </a:p>
                    <a:p>
                      <a:pPr algn="l"/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Able to </a:t>
                      </a:r>
                      <a:r>
                        <a:rPr lang="en-GB" sz="1800" b="0" u="sng" dirty="0">
                          <a:solidFill>
                            <a:schemeClr val="accent2"/>
                          </a:solidFill>
                        </a:rPr>
                        <a:t>prevent</a:t>
                      </a:r>
                      <a:r>
                        <a:rPr lang="en-GB" sz="1800" b="0" u="none" dirty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cervical cancer</a:t>
                      </a:r>
                    </a:p>
                    <a:p>
                      <a:pPr algn="r"/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पाठेघरको मुखको क्यान्सर बाट बचाउन सफल</a:t>
                      </a:r>
                    </a:p>
                    <a:p>
                      <a:pPr algn="l"/>
                      <a:endParaRPr lang="en-GB" sz="1800" b="0" dirty="0">
                        <a:solidFill>
                          <a:schemeClr val="accent2"/>
                        </a:solidFill>
                      </a:endParaRPr>
                    </a:p>
                    <a:p>
                      <a:pPr algn="l"/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Previously called smear test</a:t>
                      </a:r>
                    </a:p>
                    <a:p>
                      <a:pPr algn="r"/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पहिले स्मीयर परीक्षण भनिन्थ्यो</a:t>
                      </a:r>
                    </a:p>
                    <a:p>
                      <a:pPr algn="r"/>
                      <a:endParaRPr lang="en-GB" sz="1800" b="0" dirty="0">
                        <a:solidFill>
                          <a:schemeClr val="accent2"/>
                        </a:solidFill>
                      </a:endParaRPr>
                    </a:p>
                    <a:p>
                      <a:pPr algn="l"/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Females aged 25 to 65</a:t>
                      </a:r>
                    </a:p>
                    <a:p>
                      <a:pPr algn="r"/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२५ देखि ६४ वर्ष उमेर समूहका महिला</a:t>
                      </a:r>
                    </a:p>
                    <a:p>
                      <a:pPr algn="l"/>
                      <a:endParaRPr lang="en-GB" sz="1800" b="0" dirty="0">
                        <a:solidFill>
                          <a:schemeClr val="accent2"/>
                        </a:solidFill>
                      </a:endParaRPr>
                    </a:p>
                    <a:p>
                      <a:pPr algn="l"/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Appointment with female nurse</a:t>
                      </a:r>
                    </a:p>
                    <a:p>
                      <a:pPr algn="r"/>
                      <a:r>
                        <a:rPr lang="hi-IN" b="0" dirty="0">
                          <a:solidFill>
                            <a:schemeClr val="accent2"/>
                          </a:solidFill>
                        </a:rPr>
                        <a:t>महिला नर्स</a:t>
                      </a:r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संग अपोइन्टमन्ट</a:t>
                      </a:r>
                      <a:endParaRPr lang="hi-IN" b="0" dirty="0">
                        <a:solidFill>
                          <a:schemeClr val="accent2"/>
                        </a:solidFill>
                      </a:endParaRPr>
                    </a:p>
                    <a:p>
                      <a:pPr algn="l"/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5179563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04F040F5-C9FA-F605-915E-907A8FBAEC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297" y="39622"/>
            <a:ext cx="1923431" cy="6148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1729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2626ED-28A8-0DF4-391D-02361D226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8237" y="120884"/>
            <a:ext cx="9914859" cy="1329004"/>
          </a:xfrm>
        </p:spPr>
        <p:txBody>
          <a:bodyPr>
            <a:normAutofit fontScale="90000"/>
          </a:bodyPr>
          <a:lstStyle/>
          <a:p>
            <a:r>
              <a:rPr lang="en-GB" dirty="0"/>
              <a:t>Signs and Symptoms of Cancer</a:t>
            </a:r>
            <a:br>
              <a:rPr lang="en-GB" dirty="0"/>
            </a:br>
            <a:r>
              <a:rPr lang="en-GB" dirty="0"/>
              <a:t>                                    </a:t>
            </a:r>
            <a:r>
              <a:rPr lang="hi-IN" dirty="0"/>
              <a:t>क्यान्सरका लक्षण र लक्षणहरू</a:t>
            </a:r>
            <a:endParaRPr lang="en-GB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CA7C5DD3-1686-4515-BFBD-4ACDF97C36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76061309"/>
              </p:ext>
            </p:extLst>
          </p:nvPr>
        </p:nvGraphicFramePr>
        <p:xfrm>
          <a:off x="244346" y="2105156"/>
          <a:ext cx="11702640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0528">
                  <a:extLst>
                    <a:ext uri="{9D8B030D-6E8A-4147-A177-3AD203B41FA5}">
                      <a16:colId xmlns:a16="http://schemas.microsoft.com/office/drawing/2014/main" val="1457218945"/>
                    </a:ext>
                  </a:extLst>
                </a:gridCol>
                <a:gridCol w="2340528">
                  <a:extLst>
                    <a:ext uri="{9D8B030D-6E8A-4147-A177-3AD203B41FA5}">
                      <a16:colId xmlns:a16="http://schemas.microsoft.com/office/drawing/2014/main" val="214094397"/>
                    </a:ext>
                  </a:extLst>
                </a:gridCol>
                <a:gridCol w="2340528">
                  <a:extLst>
                    <a:ext uri="{9D8B030D-6E8A-4147-A177-3AD203B41FA5}">
                      <a16:colId xmlns:a16="http://schemas.microsoft.com/office/drawing/2014/main" val="3969626121"/>
                    </a:ext>
                  </a:extLst>
                </a:gridCol>
                <a:gridCol w="2340528">
                  <a:extLst>
                    <a:ext uri="{9D8B030D-6E8A-4147-A177-3AD203B41FA5}">
                      <a16:colId xmlns:a16="http://schemas.microsoft.com/office/drawing/2014/main" val="3314864773"/>
                    </a:ext>
                  </a:extLst>
                </a:gridCol>
                <a:gridCol w="2340528">
                  <a:extLst>
                    <a:ext uri="{9D8B030D-6E8A-4147-A177-3AD203B41FA5}">
                      <a16:colId xmlns:a16="http://schemas.microsoft.com/office/drawing/2014/main" val="1485800315"/>
                    </a:ext>
                  </a:extLst>
                </a:gridCol>
              </a:tblGrid>
              <a:tr h="2114921"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COUGH OR CHEST  PROBLEMS FOR 3 WEEKS OR MORE</a:t>
                      </a:r>
                    </a:p>
                    <a:p>
                      <a:pPr algn="ctr"/>
                      <a:endParaRPr lang="en-GB" sz="1800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३ हप्ता वा सोभन्दा बढी समयसम्म खोकी वा छातीको समस्या</a:t>
                      </a:r>
                      <a:endParaRPr lang="en-GB" sz="1800" b="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BOWEL AND STOOL CHANGES FOR 3 WEEKS OR MORE</a:t>
                      </a:r>
                    </a:p>
                    <a:p>
                      <a:pPr algn="ctr"/>
                      <a:endParaRPr lang="en-GB" sz="1800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३ हप्ता वा सोभन्दा बढी समयसम्म समयसम्म पेटमा  खराबी हुनु वा दिसामा परिवर्तन </a:t>
                      </a:r>
                      <a:endParaRPr lang="en-GB" sz="1800" b="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BLOATING FOR 3 WEEKS OR MORE</a:t>
                      </a:r>
                    </a:p>
                    <a:p>
                      <a:pPr algn="r"/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३ हप्ता वा सोभन्दा बढी समयसम्म पेट फुल्ने</a:t>
                      </a:r>
                      <a:endParaRPr lang="en-GB" sz="1800" b="0" dirty="0">
                        <a:solidFill>
                          <a:schemeClr val="accent2"/>
                        </a:solidFill>
                      </a:endParaRPr>
                    </a:p>
                    <a:p>
                      <a:pPr algn="l"/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PAIN IN STOMACH OR BACK</a:t>
                      </a:r>
                      <a:endParaRPr lang="en-GB" sz="1800" b="1" dirty="0">
                        <a:solidFill>
                          <a:schemeClr val="accent2"/>
                        </a:solidFill>
                      </a:endParaRPr>
                    </a:p>
                    <a:p>
                      <a:pPr algn="l"/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पेट वा ढाडदुख्ने</a:t>
                      </a:r>
                      <a:endParaRPr lang="en-GB" sz="1800" b="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700" b="0" dirty="0">
                          <a:solidFill>
                            <a:schemeClr val="accent2"/>
                          </a:solidFill>
                        </a:rPr>
                        <a:t>BLOOD FROM YOUR BOTTOM, WHEN YOU COUGH, IN YOUR URINE OR VOMIT</a:t>
                      </a:r>
                    </a:p>
                    <a:p>
                      <a:pPr algn="ctr"/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दिसा पिसाब मा, खोक्दा खकार मा र बन्तामा रगत देखिनु</a:t>
                      </a:r>
                      <a:endParaRPr lang="en-GB" sz="1800" b="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VAGINAL BLEEDING BETWEEN PERIODS, DURING SEX OR AFTER MENOPAUSE</a:t>
                      </a:r>
                    </a:p>
                    <a:p>
                      <a:pPr algn="ctr"/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महिनावारीको बीचमा, सहबासको बेला वा रजोनिवृत्तिपछि योनीबाट रक्तस्राव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3267462"/>
                  </a:ext>
                </a:extLst>
              </a:tr>
              <a:tr h="2114921"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MOLES THAT CHANGE SHAPE, COLOUR, TEXTURE, SIZE OR BLEED</a:t>
                      </a:r>
                    </a:p>
                    <a:p>
                      <a:pPr algn="ctr"/>
                      <a:r>
                        <a:rPr lang="hi-IN" sz="1800" b="0" i="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कोठी</a:t>
                      </a:r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को</a:t>
                      </a:r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आकार,</a:t>
                      </a:r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रङ, बनावट, साइजमा परिवर्तन</a:t>
                      </a:r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वा </a:t>
                      </a:r>
                      <a:r>
                        <a:rPr lang="hi-IN" sz="1800" b="0" i="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कोठी</a:t>
                      </a:r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मा</a:t>
                      </a:r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रक्तस्राव</a:t>
                      </a:r>
                      <a:endParaRPr lang="en-GB" sz="1800" b="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WEIGHT LOSS NOT FROM STRESS, DIET OR EXERCISE CHANGES</a:t>
                      </a:r>
                    </a:p>
                    <a:p>
                      <a:pPr algn="ctr"/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कुनै तनावले, वा</a:t>
                      </a:r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आहार र</a:t>
                      </a:r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व्यायाम परिवर्तनबाट वजन</a:t>
                      </a:r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घट्दैन</a:t>
                      </a:r>
                      <a:endParaRPr lang="en-GB" sz="1800" b="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LUMPS IN BREASTS, UNDERARMS OR GENITALS</a:t>
                      </a:r>
                    </a:p>
                    <a:p>
                      <a:pPr algn="ctr"/>
                      <a:endParaRPr lang="en-GB" sz="1800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स्तन, काखीमुनिको भाग</a:t>
                      </a:r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वा</a:t>
                      </a:r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जननेन्द्रियमा</a:t>
                      </a:r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गांठा गुंठि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HEARTBURN, ACID REFLUX OR INDIGESTION</a:t>
                      </a:r>
                    </a:p>
                    <a:p>
                      <a:pPr algn="ctr"/>
                      <a:endParaRPr lang="en-GB" sz="1800" b="0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छाती पोल्ने, अमिलो पानी आउने</a:t>
                      </a:r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वा अपच</a:t>
                      </a:r>
                      <a:endParaRPr lang="en-GB" sz="1800" b="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b="0" dirty="0">
                          <a:solidFill>
                            <a:schemeClr val="accent2"/>
                          </a:solidFill>
                        </a:rPr>
                        <a:t>TIRED AND UNWELL AND YOU’RE NOT SURE WHY</a:t>
                      </a:r>
                    </a:p>
                    <a:p>
                      <a:pPr algn="ctr"/>
                      <a:endParaRPr lang="en-GB" sz="1800" b="0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r>
                        <a:rPr lang="hi-IN" sz="1800" b="0" dirty="0">
                          <a:solidFill>
                            <a:schemeClr val="accent2"/>
                          </a:solidFill>
                        </a:rPr>
                        <a:t>कुनै करण बिना नै थकान र अस्वस्थ महसुस</a:t>
                      </a:r>
                      <a:endParaRPr lang="en-GB" sz="1800" b="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2664509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C314E8DE-C9E4-4AE4-9B30-76E30746BD77}"/>
              </a:ext>
            </a:extLst>
          </p:cNvPr>
          <p:cNvSpPr txBox="1">
            <a:spLocks/>
          </p:cNvSpPr>
          <p:nvPr/>
        </p:nvSpPr>
        <p:spPr>
          <a:xfrm>
            <a:off x="-1" y="1187685"/>
            <a:ext cx="12192000" cy="13290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2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rPr>
              <a:t>Although it’s unlikely to be cancer, it’s important to speak to a GP to investigate.</a:t>
            </a:r>
          </a:p>
          <a:p>
            <a:pPr algn="ctr"/>
            <a:r>
              <a:rPr lang="hi-IN" sz="2200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</a:rPr>
              <a:t>यद्यपि यो क्यान्सर हुने सम्भावना छैन, तर अनुसन्धान गर्न डाक्टरसँग कुरा गर्नु महत्त्वपूर्ण छ।</a:t>
            </a:r>
            <a:endParaRPr lang="en-GB" sz="2200" b="1" dirty="0">
              <a:latin typeface="+mn-lt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9CE234-25FD-FF21-8418-D8C614DDD4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297" y="39622"/>
            <a:ext cx="1923431" cy="61480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48066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E109C-85B3-D164-3EB3-4562A795D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87AC1-1B53-44B5-4BA1-4CCA08674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Reduce your cancer risk</a:t>
            </a:r>
            <a:br>
              <a:rPr lang="en-GB" dirty="0"/>
            </a:br>
            <a:r>
              <a:rPr lang="en-GB" dirty="0"/>
              <a:t>                </a:t>
            </a:r>
            <a:r>
              <a:rPr lang="hi-IN" sz="3600" dirty="0"/>
              <a:t>तपाईंको क्यान्सरको जोखिम कम गर्नुहोस्</a:t>
            </a:r>
            <a:endParaRPr lang="en-GB" dirty="0"/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B1967F8F-DFCA-42F8-3BB1-B514F860DF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3729826"/>
              </p:ext>
            </p:extLst>
          </p:nvPr>
        </p:nvGraphicFramePr>
        <p:xfrm>
          <a:off x="696286" y="1987551"/>
          <a:ext cx="10200750" cy="41207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0250">
                  <a:extLst>
                    <a:ext uri="{9D8B030D-6E8A-4147-A177-3AD203B41FA5}">
                      <a16:colId xmlns:a16="http://schemas.microsoft.com/office/drawing/2014/main" val="2728678360"/>
                    </a:ext>
                  </a:extLst>
                </a:gridCol>
                <a:gridCol w="3400250">
                  <a:extLst>
                    <a:ext uri="{9D8B030D-6E8A-4147-A177-3AD203B41FA5}">
                      <a16:colId xmlns:a16="http://schemas.microsoft.com/office/drawing/2014/main" val="2543510414"/>
                    </a:ext>
                  </a:extLst>
                </a:gridCol>
                <a:gridCol w="3400250">
                  <a:extLst>
                    <a:ext uri="{9D8B030D-6E8A-4147-A177-3AD203B41FA5}">
                      <a16:colId xmlns:a16="http://schemas.microsoft.com/office/drawing/2014/main" val="4127006896"/>
                    </a:ext>
                  </a:extLst>
                </a:gridCol>
              </a:tblGrid>
              <a:tr h="2060393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accent2"/>
                          </a:solidFill>
                        </a:rPr>
                        <a:t>STOP SMOKING</a:t>
                      </a:r>
                    </a:p>
                    <a:p>
                      <a:pPr algn="ctr"/>
                      <a:r>
                        <a:rPr lang="hi-IN" b="0" dirty="0">
                          <a:solidFill>
                            <a:schemeClr val="accent2"/>
                          </a:solidFill>
                        </a:rPr>
                        <a:t>धुम्रपान त्याग गर्नुहोस्</a:t>
                      </a:r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r>
                        <a:rPr lang="en-GB" sz="1600" b="1" dirty="0">
                          <a:solidFill>
                            <a:schemeClr val="accent2"/>
                          </a:solidFill>
                        </a:rPr>
                        <a:t>Free</a:t>
                      </a:r>
                      <a:r>
                        <a:rPr lang="en-GB" sz="1600" b="0" dirty="0">
                          <a:solidFill>
                            <a:schemeClr val="accent2"/>
                          </a:solidFill>
                        </a:rPr>
                        <a:t> stop smoking services available</a:t>
                      </a:r>
                    </a:p>
                    <a:p>
                      <a:pPr algn="ctr"/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नि: शुल्क धूम्रपान बन्द सेवाहरू उपलब्ध छन्</a:t>
                      </a:r>
                      <a:endParaRPr lang="en-GB" sz="1600" b="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accent2"/>
                          </a:solidFill>
                        </a:rPr>
                        <a:t>CUT DOWN ON ALCOHOL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b="0" dirty="0">
                          <a:solidFill>
                            <a:schemeClr val="accent2"/>
                          </a:solidFill>
                        </a:rPr>
                        <a:t>मध्यपान कम</a:t>
                      </a:r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>
                          <a:solidFill>
                            <a:schemeClr val="accent2"/>
                          </a:solidFill>
                        </a:rPr>
                        <a:t>Free</a:t>
                      </a:r>
                      <a:r>
                        <a:rPr lang="en-GB" sz="1600" b="0" dirty="0">
                          <a:solidFill>
                            <a:schemeClr val="accent2"/>
                          </a:solidFill>
                        </a:rPr>
                        <a:t> alcohol advice available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नि: शुल्क रक्सी सल्लाह उपलब्ध छ</a:t>
                      </a:r>
                      <a:endParaRPr lang="en-GB" sz="1600" b="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dirty="0">
                          <a:solidFill>
                            <a:schemeClr val="accent2"/>
                          </a:solidFill>
                        </a:rPr>
                        <a:t>MAINTAIN A HEALTHY WEIGHT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1800" b="0" i="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स्वस्थ तौल कायम राख्नुहोस्</a:t>
                      </a:r>
                      <a:endParaRPr lang="en-GB" sz="1600" b="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b="1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>
                          <a:solidFill>
                            <a:schemeClr val="accent2"/>
                          </a:solidFill>
                        </a:rPr>
                        <a:t>Free</a:t>
                      </a:r>
                      <a:r>
                        <a:rPr lang="en-GB" sz="1600" b="0" dirty="0">
                          <a:solidFill>
                            <a:schemeClr val="accent2"/>
                          </a:solidFill>
                        </a:rPr>
                        <a:t> weight management services available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नि: शुल्क वजन व्यवस्थापन सेवाहरू उपलब्ध छन्</a:t>
                      </a:r>
                      <a:endParaRPr lang="en-GB" sz="1600" b="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7289608"/>
                  </a:ext>
                </a:extLst>
              </a:tr>
              <a:tr h="206039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>
                          <a:solidFill>
                            <a:schemeClr val="accent2"/>
                          </a:solidFill>
                        </a:rPr>
                        <a:t>EAT A HEALTHY DIET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b="0" dirty="0">
                          <a:solidFill>
                            <a:schemeClr val="accent2"/>
                          </a:solidFill>
                        </a:rPr>
                        <a:t>स्वस्थ आहार खानुहोस्</a:t>
                      </a:r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800" b="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>
                          <a:solidFill>
                            <a:schemeClr val="accent2"/>
                          </a:solidFill>
                        </a:rPr>
                        <a:t>Free</a:t>
                      </a:r>
                      <a:r>
                        <a:rPr lang="en-GB" sz="1600" b="0" dirty="0">
                          <a:solidFill>
                            <a:schemeClr val="accent2"/>
                          </a:solidFill>
                        </a:rPr>
                        <a:t> weight management services available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नि: शुल्क वजन व्यवस्थापन सेवाहरू उपलब्ध छन्</a:t>
                      </a:r>
                      <a:endParaRPr lang="en-GB" sz="1600" b="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>
                          <a:solidFill>
                            <a:schemeClr val="accent2"/>
                          </a:solidFill>
                        </a:rPr>
                        <a:t>EXERCISE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b="0" dirty="0">
                          <a:solidFill>
                            <a:schemeClr val="accent2"/>
                          </a:solidFill>
                        </a:rPr>
                        <a:t>व्यायाम गर्नुहोस्</a:t>
                      </a:r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b="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b="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1" dirty="0">
                          <a:solidFill>
                            <a:schemeClr val="accent2"/>
                          </a:solidFill>
                        </a:rPr>
                        <a:t>Free</a:t>
                      </a:r>
                      <a:r>
                        <a:rPr lang="en-GB" sz="1600" b="0" dirty="0">
                          <a:solidFill>
                            <a:schemeClr val="accent2"/>
                          </a:solidFill>
                        </a:rPr>
                        <a:t> exercise services available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नि: शुल्क व्यायाम सेवाहरू उपलब्ध छन्</a:t>
                      </a: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b="1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b="1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>
                          <a:solidFill>
                            <a:schemeClr val="accent2"/>
                          </a:solidFill>
                        </a:rPr>
                        <a:t>SUN DAMAGE PROTECTION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b="0" dirty="0">
                          <a:solidFill>
                            <a:schemeClr val="accent2"/>
                          </a:solidFill>
                        </a:rPr>
                        <a:t>सुर्यको किरणले हुनसक्ने क्षतिको</a:t>
                      </a:r>
                      <a:r>
                        <a:rPr lang="en-GB" b="0" dirty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ne-NP" sz="18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सुरक्षा</a:t>
                      </a:r>
                      <a:endParaRPr lang="en-GB" b="1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542590"/>
                  </a:ext>
                </a:extLst>
              </a:tr>
            </a:tbl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3C1C922A-70F9-7699-37A3-28FE7DC6D9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25297" y="39622"/>
            <a:ext cx="1923431" cy="614802"/>
          </a:xfrm>
          <a:prstGeom prst="rect">
            <a:avLst/>
          </a:prstGeom>
          <a:noFill/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5A4E3E0E-3A53-30EB-9F1A-31A49CF7EFEE}"/>
              </a:ext>
            </a:extLst>
          </p:cNvPr>
          <p:cNvSpPr txBox="1">
            <a:spLocks/>
          </p:cNvSpPr>
          <p:nvPr/>
        </p:nvSpPr>
        <p:spPr>
          <a:xfrm>
            <a:off x="839231" y="6073527"/>
            <a:ext cx="9914859" cy="7901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1800" dirty="0">
                <a:latin typeface="+mn-lt"/>
              </a:rPr>
              <a:t>4 in 10 cases of cancer in the UK could be prevented</a:t>
            </a:r>
          </a:p>
          <a:p>
            <a:pPr algn="ctr"/>
            <a:r>
              <a:rPr lang="hi-IN" sz="1800" dirty="0">
                <a:latin typeface="+mn-lt"/>
              </a:rPr>
              <a:t>बेलायतमा १० मध्ये ४ जनालाई क्यान्सर रोग लाग्नबाट बचाउन सकिन्छ</a:t>
            </a:r>
          </a:p>
        </p:txBody>
      </p:sp>
    </p:spTree>
    <p:extLst>
      <p:ext uri="{BB962C8B-B14F-4D97-AF65-F5344CB8AC3E}">
        <p14:creationId xmlns:p14="http://schemas.microsoft.com/office/powerpoint/2010/main" val="6775057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259608-A662-9C06-A909-2997EE1AB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22480D37-28D2-70D9-6692-6880E8A5FF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87058637"/>
              </p:ext>
            </p:extLst>
          </p:nvPr>
        </p:nvGraphicFramePr>
        <p:xfrm>
          <a:off x="158404" y="140821"/>
          <a:ext cx="11854302" cy="6748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1434">
                  <a:extLst>
                    <a:ext uri="{9D8B030D-6E8A-4147-A177-3AD203B41FA5}">
                      <a16:colId xmlns:a16="http://schemas.microsoft.com/office/drawing/2014/main" val="2728678360"/>
                    </a:ext>
                  </a:extLst>
                </a:gridCol>
                <a:gridCol w="3951434">
                  <a:extLst>
                    <a:ext uri="{9D8B030D-6E8A-4147-A177-3AD203B41FA5}">
                      <a16:colId xmlns:a16="http://schemas.microsoft.com/office/drawing/2014/main" val="2543510414"/>
                    </a:ext>
                  </a:extLst>
                </a:gridCol>
                <a:gridCol w="3951434">
                  <a:extLst>
                    <a:ext uri="{9D8B030D-6E8A-4147-A177-3AD203B41FA5}">
                      <a16:colId xmlns:a16="http://schemas.microsoft.com/office/drawing/2014/main" val="4127006896"/>
                    </a:ext>
                  </a:extLst>
                </a:gridCol>
              </a:tblGrid>
              <a:tr h="3273425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accent2"/>
                          </a:solidFill>
                        </a:rPr>
                        <a:t>STOP SMOKING</a:t>
                      </a:r>
                    </a:p>
                    <a:p>
                      <a:pPr algn="ctr"/>
                      <a:r>
                        <a:rPr lang="hi-IN" sz="2000" b="0" dirty="0">
                          <a:solidFill>
                            <a:schemeClr val="accent2"/>
                          </a:solidFill>
                        </a:rPr>
                        <a:t>धुम्रपान बन्द गर्नुहोस्</a:t>
                      </a:r>
                      <a:endParaRPr lang="en-GB" sz="2000" b="0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r>
                        <a:rPr lang="en-GB" sz="1600" b="0" dirty="0">
                          <a:solidFill>
                            <a:schemeClr val="accent2"/>
                          </a:solidFill>
                        </a:rPr>
                        <a:t>It’s never too late to quit</a:t>
                      </a:r>
                    </a:p>
                    <a:p>
                      <a:pPr algn="ctr"/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छोड्न कहिल्यै ढिलो हुँदैन</a:t>
                      </a:r>
                      <a:endParaRPr lang="en-GB" sz="1600" b="0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endParaRPr lang="en-GB" sz="1600" b="0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r>
                        <a:rPr lang="en-GB" sz="1600" b="0" dirty="0">
                          <a:solidFill>
                            <a:schemeClr val="accent2"/>
                          </a:solidFill>
                        </a:rPr>
                        <a:t>Stopping completely is the best way to cut your cancer risk</a:t>
                      </a:r>
                    </a:p>
                    <a:p>
                      <a:pPr algn="ctr"/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क्यान्सरको जोखिम कम गर्ने सबैभन्दा राम्रो तरिका पूर्ण रूपमा रोक्नु हो</a:t>
                      </a:r>
                    </a:p>
                    <a:p>
                      <a:pPr algn="ctr"/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dirty="0">
                          <a:solidFill>
                            <a:schemeClr val="accent2"/>
                          </a:solidFill>
                        </a:rPr>
                        <a:t>CUT DOWN ON ALCOHOL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अल्कोहल मा कटौती</a:t>
                      </a:r>
                      <a:endParaRPr lang="en-GB" sz="1600" b="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solidFill>
                            <a:schemeClr val="accent2"/>
                          </a:solidFill>
                        </a:rPr>
                        <a:t>The less alcohol you drink, the lower your risk will be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तपाईंले जति कम रक्सी पिउनुहुन्छ, तपाईंको जोखिम त्यति नै कम हुन्छ ।</a:t>
                      </a:r>
                      <a:endParaRPr lang="en-GB" sz="1600" b="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b="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solidFill>
                            <a:schemeClr val="accent2"/>
                          </a:solidFill>
                        </a:rPr>
                        <a:t>It’s recommended to drink less than 14 units a week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हप्तामा १४ युनिटभन्दा कम पिउन सल्लाह दिइन्छ 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solidFill>
                            <a:schemeClr val="accent2"/>
                          </a:solidFill>
                        </a:rPr>
                        <a:t>MAINTAIN A HEALTHY WEIGHT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2000" b="0" i="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स्वस्थ तौल कायम राख्नुहोस्</a:t>
                      </a:r>
                      <a:endParaRPr lang="en-GB" sz="1800" b="0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endParaRPr lang="en-GB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r>
                        <a:rPr lang="en-GB" sz="1600" b="0" dirty="0">
                          <a:solidFill>
                            <a:schemeClr val="accent2"/>
                          </a:solidFill>
                        </a:rPr>
                        <a:t>Being overweight or obese increases your cancer risk</a:t>
                      </a:r>
                    </a:p>
                    <a:p>
                      <a:pPr algn="ctr"/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बढी तौल  वा मोटोपनले तपाईंको क्यान्सरको खतरा बढाउँछ</a:t>
                      </a:r>
                      <a:r>
                        <a:rPr lang="en-GB" sz="1600" b="0" dirty="0">
                          <a:solidFill>
                            <a:schemeClr val="accent2"/>
                          </a:solidFill>
                        </a:rPr>
                        <a:t> </a:t>
                      </a:r>
                    </a:p>
                    <a:p>
                      <a:pPr algn="ctr"/>
                      <a:endParaRPr lang="en-GB" sz="1600" b="0" dirty="0">
                        <a:solidFill>
                          <a:schemeClr val="accent2"/>
                        </a:solidFill>
                      </a:endParaRPr>
                    </a:p>
                    <a:p>
                      <a:pPr algn="ctr"/>
                      <a:r>
                        <a:rPr lang="en-GB" sz="1600" b="0" dirty="0">
                          <a:solidFill>
                            <a:schemeClr val="accent2"/>
                          </a:solidFill>
                        </a:rPr>
                        <a:t>Small healthy lifestyle changes make a big difference</a:t>
                      </a:r>
                    </a:p>
                    <a:p>
                      <a:pPr algn="ctr"/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सानो स्वस्थ जीवनशैली परिवर्तन</a:t>
                      </a:r>
                      <a:r>
                        <a:rPr lang="hi-IN" sz="1600" b="0" i="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हरू</a:t>
                      </a:r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ले ठूलो फरक पार्छ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7289608"/>
                  </a:ext>
                </a:extLst>
              </a:tr>
              <a:tr h="3273425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chemeClr val="accent2"/>
                          </a:solidFill>
                        </a:rPr>
                        <a:t>EAT A HEALTHY DIET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2000" b="0" dirty="0">
                          <a:solidFill>
                            <a:schemeClr val="accent2"/>
                          </a:solidFill>
                        </a:rPr>
                        <a:t>स्वस्थ आहार खानुहोस्</a:t>
                      </a:r>
                      <a:endParaRPr lang="en-GB" sz="2000" b="1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b="1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solidFill>
                            <a:schemeClr val="accent2"/>
                          </a:solidFill>
                        </a:rPr>
                        <a:t>Food can increase or decrease our cancer risk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खानाले हाम्रो क्यान्सरको खतरा बढाउन वा घटाउन सक्छ</a:t>
                      </a:r>
                      <a:endParaRPr lang="en-GB" sz="1600" b="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solidFill>
                            <a:schemeClr val="accent2"/>
                          </a:solidFill>
                        </a:rPr>
                        <a:t>More: fruit, vegetables, fibre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अधिक: फल, सब्जी, फाइबर </a:t>
                      </a:r>
                      <a:endParaRPr lang="en-GB" sz="1600" b="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solidFill>
                            <a:schemeClr val="accent2"/>
                          </a:solidFill>
                        </a:rPr>
                        <a:t>Less: processed food, red meat, sugary drinks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कम: प्रशोधित भोजन, रातो मासु, गुलियो पेय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chemeClr val="accent2"/>
                          </a:solidFill>
                        </a:rPr>
                        <a:t>EXERCISE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2000" b="0" dirty="0">
                          <a:solidFill>
                            <a:schemeClr val="accent2"/>
                          </a:solidFill>
                        </a:rPr>
                        <a:t>व्यायाम गर्नुहोस्</a:t>
                      </a:r>
                      <a:endParaRPr lang="en-GB" sz="2000" b="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solidFill>
                            <a:schemeClr val="accent2"/>
                          </a:solidFill>
                        </a:rPr>
                        <a:t>Moving your body reduces your risk of cancer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शारिरिक ब्यायामले</a:t>
                      </a:r>
                      <a:r>
                        <a:rPr lang="en-GB" sz="1600" b="0" dirty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क्यान्सरको खतरा कम हुन्छ</a:t>
                      </a:r>
                      <a:endParaRPr lang="en-GB" sz="1600" b="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b="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solidFill>
                            <a:schemeClr val="accent2"/>
                          </a:solidFill>
                        </a:rPr>
                        <a:t>Exercise 5 days a week for 30 minutes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हप्ताको ५ दिन ३० मिनेट व्यायाम गर्नुहोस्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solidFill>
                            <a:schemeClr val="accent2"/>
                          </a:solidFill>
                        </a:rPr>
                        <a:t>SUN DAMAGE PROTECTION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2000" b="0" dirty="0">
                          <a:solidFill>
                            <a:schemeClr val="accent2"/>
                          </a:solidFill>
                        </a:rPr>
                        <a:t>सुर्यको किरणले हुनसक्ने क्षतिको</a:t>
                      </a:r>
                      <a:r>
                        <a:rPr lang="en-GB" sz="2000" b="0" dirty="0">
                          <a:solidFill>
                            <a:schemeClr val="accent2"/>
                          </a:solidFill>
                        </a:rPr>
                        <a:t> </a:t>
                      </a:r>
                      <a:r>
                        <a:rPr lang="ne-NP" sz="2000" kern="1200" dirty="0">
                          <a:solidFill>
                            <a:schemeClr val="accent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सुरक्षा</a:t>
                      </a:r>
                      <a:endParaRPr lang="en-GB" sz="2000" b="1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b="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solidFill>
                            <a:schemeClr val="accent2"/>
                          </a:solidFill>
                        </a:rPr>
                        <a:t>Sun exposure increases risk of skin cancer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सूर्यको प्रकाशले छालाको क्यान्सरको खतरा बढाउँछ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600" b="0" dirty="0">
                        <a:solidFill>
                          <a:schemeClr val="accent2"/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600" b="0" dirty="0">
                          <a:solidFill>
                            <a:schemeClr val="accent2"/>
                          </a:solidFill>
                        </a:rPr>
                        <a:t>Spend time in the shade, avoid midday sun, cover up, apply sun cream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hi-IN" sz="1600" b="0" dirty="0">
                          <a:solidFill>
                            <a:schemeClr val="accent2"/>
                          </a:solidFill>
                        </a:rPr>
                        <a:t>छायाँमा समय बिताउनुहोस्, मध्याह्नको घामबाट बच्नुहोस्, ढाकछोप गर्नुहोस्, सन क्रिम लगाउनुहोस्</a:t>
                      </a:r>
                      <a:endParaRPr lang="en-GB" sz="1600" b="0" dirty="0">
                        <a:solidFill>
                          <a:schemeClr val="accent2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75425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2449486"/>
      </p:ext>
    </p:extLst>
  </p:cSld>
  <p:clrMapOvr>
    <a:masterClrMapping/>
  </p:clrMapOvr>
</p:sld>
</file>

<file path=ppt/theme/theme1.xml><?xml version="1.0" encoding="utf-8"?>
<a:theme xmlns:a="http://schemas.openxmlformats.org/drawingml/2006/main" name="ModOverlayVTI">
  <a:themeElements>
    <a:clrScheme name="Custom 50">
      <a:dk1>
        <a:sysClr val="windowText" lastClr="000000"/>
      </a:dk1>
      <a:lt1>
        <a:srgbClr val="F4F2EC"/>
      </a:lt1>
      <a:dk2>
        <a:srgbClr val="09283F"/>
      </a:dk2>
      <a:lt2>
        <a:srgbClr val="FFFFFF"/>
      </a:lt2>
      <a:accent1>
        <a:srgbClr val="3C9A8F"/>
      </a:accent1>
      <a:accent2>
        <a:srgbClr val="18818C"/>
      </a:accent2>
      <a:accent3>
        <a:srgbClr val="800A2F"/>
      </a:accent3>
      <a:accent4>
        <a:srgbClr val="F6635C"/>
      </a:accent4>
      <a:accent5>
        <a:srgbClr val="F48E7C"/>
      </a:accent5>
      <a:accent6>
        <a:srgbClr val="DA9D16"/>
      </a:accent6>
      <a:hlink>
        <a:srgbClr val="ED621D"/>
      </a:hlink>
      <a:folHlink>
        <a:srgbClr val="A18A6D"/>
      </a:folHlink>
    </a:clrScheme>
    <a:fontScheme name="Elephant Arial Nova Light">
      <a:majorFont>
        <a:latin typeface="Elephant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OverlayVTI" id="{85202D65-63D3-4793-A090-FA8DF18DC0BE}" vid="{91924FCD-E846-48AE-B233-F25A78D18B8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Mod overlay</Template>
  <TotalTime>1095</TotalTime>
  <Words>1643</Words>
  <Application>Microsoft Office PowerPoint</Application>
  <PresentationFormat>Widescreen</PresentationFormat>
  <Paragraphs>311</Paragraphs>
  <Slides>11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Arial Nova Light</vt:lpstr>
      <vt:lpstr>Calibri</vt:lpstr>
      <vt:lpstr>Elephant</vt:lpstr>
      <vt:lpstr>ModOverlayVTI</vt:lpstr>
      <vt:lpstr>WELCOME स्वागत छ  Men’s health education session पुरुष स्वास्थ्य शिक्षा कार्यक्रम</vt:lpstr>
      <vt:lpstr>Cancer Screening Programmes            क्यान्सर जाँच कार्यक्रम</vt:lpstr>
      <vt:lpstr>Signs and Symptoms of Cancer                          क्यान्सर रोगको चिन्ह तथा लक्ष्यणहरु </vt:lpstr>
      <vt:lpstr>Reduce your cancer risk                 तपाईंको क्यान्सरको जोखिम कम गर्नुहोस्</vt:lpstr>
      <vt:lpstr>PowerPoint Presentation</vt:lpstr>
      <vt:lpstr>WELCOME स्वागत छ  Women’s health education session महिला स्वास्थ्य शिक्षा कार्यक्रम</vt:lpstr>
      <vt:lpstr>Cancer Screening Programmes            क्यान्सर जाँच कार्यक्रम</vt:lpstr>
      <vt:lpstr>Cancer Screening Programmes                                       क्यान्सर जाँच कार्यक्रम</vt:lpstr>
      <vt:lpstr>Signs and Symptoms of Cancer                                     क्यान्सरका लक्षण र लक्षणहरू</vt:lpstr>
      <vt:lpstr>Reduce your cancer risk                 तपाईंको क्यान्सरको जोखिम कम गर्नुहोस्</vt:lpstr>
      <vt:lpstr>PowerPoint Presentation</vt:lpstr>
    </vt:vector>
  </TitlesOfParts>
  <Company>NHS England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 Male health education session</dc:title>
  <dc:creator>CLARKE, Jodie (SHAKESPEARE ROAD MEDICAL PRACTICE)</dc:creator>
  <cp:lastModifiedBy>Nisha Sharma</cp:lastModifiedBy>
  <cp:revision>26</cp:revision>
  <cp:lastPrinted>2024-01-25T14:01:00Z</cp:lastPrinted>
  <dcterms:created xsi:type="dcterms:W3CDTF">2024-01-18T15:46:28Z</dcterms:created>
  <dcterms:modified xsi:type="dcterms:W3CDTF">2024-02-12T15:48:18Z</dcterms:modified>
</cp:coreProperties>
</file>