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D0DA"/>
    <a:srgbClr val="43435B"/>
    <a:srgbClr val="065381"/>
    <a:srgbClr val="F0EFEE"/>
    <a:srgbClr val="FE912A"/>
    <a:srgbClr val="8B103E"/>
    <a:srgbClr val="34B2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C51119-1E33-4696-9BE4-005D510AA113}" v="8" dt="2023-10-13T15:01:08.1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72" d="100"/>
          <a:sy n="72" d="100"/>
        </p:scale>
        <p:origin x="57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r>
              <a:rPr lang="en-US" sz="1500" dirty="0">
                <a:solidFill>
                  <a:srgbClr val="8B103E"/>
                </a:solidFill>
                <a:latin typeface="Raleway" panose="020B0503030101060003" pitchFamily="34" charset="0"/>
              </a:rPr>
              <a:t>Gender</a:t>
            </a:r>
          </a:p>
        </c:rich>
      </c:tx>
      <c:layout>
        <c:manualLayout>
          <c:xMode val="edge"/>
          <c:yMode val="edge"/>
          <c:x val="0.32588304403850527"/>
          <c:y val="7.3990642460572659E-2"/>
        </c:manualLayout>
      </c:layout>
      <c:overlay val="0"/>
      <c:spPr>
        <a:noFill/>
        <a:ln>
          <a:noFill/>
        </a:ln>
        <a:effectLst/>
      </c:spPr>
      <c:txPr>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Gender</c:v>
                </c:pt>
              </c:strCache>
            </c:strRef>
          </c:tx>
          <c:dPt>
            <c:idx val="0"/>
            <c:bubble3D val="0"/>
            <c:spPr>
              <a:solidFill>
                <a:srgbClr val="64D0DA"/>
              </a:solidFill>
              <a:ln w="19050">
                <a:solidFill>
                  <a:schemeClr val="lt1"/>
                </a:solidFill>
              </a:ln>
              <a:effectLst/>
            </c:spPr>
            <c:extLst>
              <c:ext xmlns:c16="http://schemas.microsoft.com/office/drawing/2014/chart" uri="{C3380CC4-5D6E-409C-BE32-E72D297353CC}">
                <c16:uniqueId val="{00000001-E043-4ED7-9B9D-723CF047056B}"/>
              </c:ext>
            </c:extLst>
          </c:dPt>
          <c:dPt>
            <c:idx val="1"/>
            <c:bubble3D val="0"/>
            <c:spPr>
              <a:solidFill>
                <a:srgbClr val="FE912A"/>
              </a:solidFill>
              <a:ln w="19050">
                <a:solidFill>
                  <a:schemeClr val="lt1"/>
                </a:solidFill>
              </a:ln>
              <a:effectLst/>
            </c:spPr>
            <c:extLst>
              <c:ext xmlns:c16="http://schemas.microsoft.com/office/drawing/2014/chart" uri="{C3380CC4-5D6E-409C-BE32-E72D297353CC}">
                <c16:uniqueId val="{00000002-E043-4ED7-9B9D-723CF047056B}"/>
              </c:ext>
            </c:extLst>
          </c:dPt>
          <c:cat>
            <c:strRef>
              <c:f>Sheet1!$A$2:$A$5</c:f>
              <c:strCache>
                <c:ptCount val="2"/>
                <c:pt idx="0">
                  <c:v>Male</c:v>
                </c:pt>
                <c:pt idx="1">
                  <c:v>Female</c:v>
                </c:pt>
              </c:strCache>
              <c:extLst/>
            </c:strRef>
          </c:cat>
          <c:val>
            <c:numRef>
              <c:f>Sheet1!$B$2:$B$5</c:f>
              <c:numCache>
                <c:formatCode>0.00%</c:formatCode>
                <c:ptCount val="2"/>
                <c:pt idx="0">
                  <c:v>0.29599999999999999</c:v>
                </c:pt>
                <c:pt idx="1">
                  <c:v>0.70399999999999996</c:v>
                </c:pt>
              </c:numCache>
              <c:extLst/>
            </c:numRef>
          </c:val>
          <c:extLst>
            <c:ext xmlns:c16="http://schemas.microsoft.com/office/drawing/2014/chart" uri="{C3380CC4-5D6E-409C-BE32-E72D297353CC}">
              <c16:uniqueId val="{00000000-E043-4ED7-9B9D-723CF047056B}"/>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lang="en-US" sz="1500" b="0" i="0" u="none" strike="noStrike" kern="1200" spc="0" baseline="0" dirty="0">
                <a:solidFill>
                  <a:prstClr val="black">
                    <a:lumMod val="65000"/>
                    <a:lumOff val="35000"/>
                  </a:prstClr>
                </a:solidFill>
                <a:latin typeface="Raleway" panose="020B0503030101060003" pitchFamily="34" charset="0"/>
                <a:ea typeface="+mn-ea"/>
                <a:cs typeface="+mn-cs"/>
              </a:defRPr>
            </a:pPr>
            <a:r>
              <a:rPr lang="en-US" sz="1500" b="0" i="0" u="none" strike="noStrike" kern="1200" spc="0" baseline="0" dirty="0">
                <a:solidFill>
                  <a:srgbClr val="8B103E"/>
                </a:solidFill>
                <a:latin typeface="Raleway" panose="020B0503030101060003" pitchFamily="34" charset="0"/>
                <a:ea typeface="+mn-ea"/>
                <a:cs typeface="+mn-cs"/>
              </a:rPr>
              <a:t>Age</a:t>
            </a:r>
          </a:p>
        </c:rich>
      </c:tx>
      <c:layout>
        <c:manualLayout>
          <c:xMode val="edge"/>
          <c:yMode val="edge"/>
          <c:x val="0.43308554052570908"/>
          <c:y val="5.1041451586731033E-2"/>
        </c:manualLayout>
      </c:layout>
      <c:overlay val="0"/>
      <c:spPr>
        <a:noFill/>
        <a:ln>
          <a:noFill/>
        </a:ln>
        <a:effectLst/>
      </c:spPr>
      <c:txPr>
        <a:bodyPr rot="0" spcFirstLastPara="1" vertOverflow="ellipsis" vert="horz" wrap="square" anchor="ctr" anchorCtr="1"/>
        <a:lstStyle/>
        <a:p>
          <a:pPr algn="l">
            <a:defRPr lang="en-US" sz="1500" b="0" i="0" u="none" strike="noStrike" kern="1200" spc="0" baseline="0" dirty="0">
              <a:solidFill>
                <a:prstClr val="black">
                  <a:lumMod val="65000"/>
                  <a:lumOff val="35000"/>
                </a:prstClr>
              </a:solidFill>
              <a:latin typeface="Raleway" panose="020B0503030101060003" pitchFamily="34" charset="0"/>
              <a:ea typeface="+mn-ea"/>
              <a:cs typeface="+mn-cs"/>
            </a:defRPr>
          </a:pPr>
          <a:endParaRPr lang="en-US"/>
        </a:p>
      </c:txPr>
    </c:title>
    <c:autoTitleDeleted val="0"/>
    <c:plotArea>
      <c:layout/>
      <c:doughnutChart>
        <c:varyColors val="1"/>
        <c:ser>
          <c:idx val="0"/>
          <c:order val="0"/>
          <c:tx>
            <c:strRef>
              <c:f>Sheet1!$B$1</c:f>
              <c:strCache>
                <c:ptCount val="1"/>
                <c:pt idx="0">
                  <c:v>Age Groups</c:v>
                </c:pt>
              </c:strCache>
            </c:strRef>
          </c:tx>
          <c:dPt>
            <c:idx val="0"/>
            <c:bubble3D val="0"/>
            <c:spPr>
              <a:solidFill>
                <a:srgbClr val="FE912A"/>
              </a:solidFill>
              <a:ln w="19050">
                <a:solidFill>
                  <a:schemeClr val="lt1"/>
                </a:solidFill>
              </a:ln>
              <a:effectLst/>
            </c:spPr>
            <c:extLst>
              <c:ext xmlns:c16="http://schemas.microsoft.com/office/drawing/2014/chart" uri="{C3380CC4-5D6E-409C-BE32-E72D297353CC}">
                <c16:uniqueId val="{00000002-4422-4792-B4AD-0F90FCF5B87D}"/>
              </c:ext>
            </c:extLst>
          </c:dPt>
          <c:dPt>
            <c:idx val="1"/>
            <c:bubble3D val="0"/>
            <c:spPr>
              <a:solidFill>
                <a:srgbClr val="8B103E"/>
              </a:solidFill>
              <a:ln w="19050">
                <a:solidFill>
                  <a:schemeClr val="lt1"/>
                </a:solidFill>
              </a:ln>
              <a:effectLst/>
            </c:spPr>
            <c:extLst>
              <c:ext xmlns:c16="http://schemas.microsoft.com/office/drawing/2014/chart" uri="{C3380CC4-5D6E-409C-BE32-E72D297353CC}">
                <c16:uniqueId val="{00000001-4422-4792-B4AD-0F90FCF5B87D}"/>
              </c:ext>
            </c:extLst>
          </c:dPt>
          <c:dPt>
            <c:idx val="2"/>
            <c:bubble3D val="0"/>
            <c:spPr>
              <a:solidFill>
                <a:srgbClr val="64D0DA"/>
              </a:solidFill>
              <a:ln w="19050">
                <a:solidFill>
                  <a:schemeClr val="lt1"/>
                </a:solidFill>
              </a:ln>
              <a:effectLst/>
            </c:spPr>
            <c:extLst>
              <c:ext xmlns:c16="http://schemas.microsoft.com/office/drawing/2014/chart" uri="{C3380CC4-5D6E-409C-BE32-E72D297353CC}">
                <c16:uniqueId val="{00000003-4422-4792-B4AD-0F90FCF5B87D}"/>
              </c:ext>
            </c:extLst>
          </c:dPt>
          <c:cat>
            <c:strRef>
              <c:f>Sheet1!$A$2:$A$5</c:f>
              <c:strCache>
                <c:ptCount val="3"/>
                <c:pt idx="0">
                  <c:v>&lt;50</c:v>
                </c:pt>
                <c:pt idx="1">
                  <c:v>50-70</c:v>
                </c:pt>
                <c:pt idx="2">
                  <c:v>70+</c:v>
                </c:pt>
              </c:strCache>
              <c:extLst/>
            </c:strRef>
          </c:cat>
          <c:val>
            <c:numRef>
              <c:f>Sheet1!$B$2:$B$5</c:f>
              <c:numCache>
                <c:formatCode>0.00%</c:formatCode>
                <c:ptCount val="3"/>
                <c:pt idx="0">
                  <c:v>2.9000000000000001E-2</c:v>
                </c:pt>
                <c:pt idx="1">
                  <c:v>0.14199999999999999</c:v>
                </c:pt>
                <c:pt idx="2">
                  <c:v>0.82699999999999996</c:v>
                </c:pt>
              </c:numCache>
              <c:extLst/>
            </c:numRef>
          </c:val>
          <c:extLst>
            <c:ext xmlns:c16="http://schemas.microsoft.com/office/drawing/2014/chart" uri="{C3380CC4-5D6E-409C-BE32-E72D297353CC}">
              <c16:uniqueId val="{00000000-4422-4792-B4AD-0F90FCF5B87D}"/>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rgbClr val="065381"/>
                </a:solidFill>
                <a:latin typeface="Raleway" panose="020B0503030101060003" pitchFamily="34" charset="0"/>
              </a:rPr>
              <a:t>Destinations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Types of trips</c:v>
                </c:pt>
              </c:strCache>
            </c:strRef>
          </c:tx>
          <c:spPr>
            <a:solidFill>
              <a:schemeClr val="accent2"/>
            </a:solidFill>
            <a:ln>
              <a:noFill/>
            </a:ln>
            <a:effectLst/>
          </c:spPr>
          <c:invertIfNegative val="0"/>
          <c:cat>
            <c:strRef>
              <c:f>Sheet1!$A$2:$A$5</c:f>
              <c:strCache>
                <c:ptCount val="4"/>
                <c:pt idx="0">
                  <c:v>Social/Exercise</c:v>
                </c:pt>
                <c:pt idx="1">
                  <c:v>Day Trips/Excursions</c:v>
                </c:pt>
                <c:pt idx="2">
                  <c:v>Shopping/personal errands</c:v>
                </c:pt>
                <c:pt idx="3">
                  <c:v>Medical Appointments</c:v>
                </c:pt>
              </c:strCache>
            </c:strRef>
          </c:cat>
          <c:val>
            <c:numRef>
              <c:f>Sheet1!$B$2:$B$5</c:f>
              <c:numCache>
                <c:formatCode>0%</c:formatCode>
                <c:ptCount val="4"/>
                <c:pt idx="0">
                  <c:v>0.77</c:v>
                </c:pt>
                <c:pt idx="1">
                  <c:v>0.12</c:v>
                </c:pt>
                <c:pt idx="2">
                  <c:v>0.06</c:v>
                </c:pt>
                <c:pt idx="3">
                  <c:v>0.05</c:v>
                </c:pt>
              </c:numCache>
            </c:numRef>
          </c:val>
          <c:extLst>
            <c:ext xmlns:c16="http://schemas.microsoft.com/office/drawing/2014/chart" uri="{C3380CC4-5D6E-409C-BE32-E72D297353CC}">
              <c16:uniqueId val="{00000000-C172-4C26-9CE7-C7C8D556775F}"/>
            </c:ext>
          </c:extLst>
        </c:ser>
        <c:dLbls>
          <c:showLegendKey val="0"/>
          <c:showVal val="0"/>
          <c:showCatName val="0"/>
          <c:showSerName val="0"/>
          <c:showPercent val="0"/>
          <c:showBubbleSize val="0"/>
        </c:dLbls>
        <c:gapWidth val="182"/>
        <c:axId val="1399196719"/>
        <c:axId val="627669855"/>
      </c:barChart>
      <c:catAx>
        <c:axId val="13991967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65381"/>
                </a:solidFill>
                <a:latin typeface="Raleway" panose="020B0503030101060003" pitchFamily="34" charset="0"/>
                <a:ea typeface="+mn-ea"/>
                <a:cs typeface="+mn-cs"/>
              </a:defRPr>
            </a:pPr>
            <a:endParaRPr lang="en-US"/>
          </a:p>
        </c:txPr>
        <c:crossAx val="627669855"/>
        <c:crosses val="autoZero"/>
        <c:auto val="1"/>
        <c:lblAlgn val="ctr"/>
        <c:lblOffset val="100"/>
        <c:noMultiLvlLbl val="0"/>
      </c:catAx>
      <c:valAx>
        <c:axId val="627669855"/>
        <c:scaling>
          <c:orientation val="minMax"/>
        </c:scaling>
        <c:delete val="0"/>
        <c:axPos val="b"/>
        <c:majorGridlines>
          <c:spPr>
            <a:ln w="9525" cap="flat" cmpd="sng" algn="ctr">
              <a:solidFill>
                <a:srgbClr val="F0EFEE"/>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991967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429AF9-9CB6-4E22-B353-C2C2DEF79549}"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GB"/>
        </a:p>
      </dgm:t>
    </dgm:pt>
    <dgm:pt modelId="{D0A775F3-0DC8-4251-BA8A-636C653B23E0}">
      <dgm:prSet phldrT="[Text]"/>
      <dgm:spPr>
        <a:solidFill>
          <a:srgbClr val="8B103E"/>
        </a:solidFill>
        <a:ln>
          <a:solidFill>
            <a:srgbClr val="8B103E"/>
          </a:solidFill>
        </a:ln>
      </dgm:spPr>
      <dgm:t>
        <a:bodyPr/>
        <a:lstStyle/>
        <a:p>
          <a:pPr algn="ctr"/>
          <a:r>
            <a:rPr lang="en-GB" dirty="0"/>
            <a:t>Go To</a:t>
          </a:r>
        </a:p>
      </dgm:t>
    </dgm:pt>
    <dgm:pt modelId="{6C74FEEA-2255-4B3D-B015-0E9DA089FDBB}" type="parTrans" cxnId="{A1BCAB64-1CDB-4F0E-9C8D-97AF5D31518A}">
      <dgm:prSet/>
      <dgm:spPr/>
      <dgm:t>
        <a:bodyPr/>
        <a:lstStyle/>
        <a:p>
          <a:pPr algn="ctr"/>
          <a:endParaRPr lang="en-GB"/>
        </a:p>
      </dgm:t>
    </dgm:pt>
    <dgm:pt modelId="{2DC02D07-6FC7-4E4A-8591-CF7FE8073F32}" type="sibTrans" cxnId="{A1BCAB64-1CDB-4F0E-9C8D-97AF5D31518A}">
      <dgm:prSet/>
      <dgm:spPr/>
      <dgm:t>
        <a:bodyPr/>
        <a:lstStyle/>
        <a:p>
          <a:pPr algn="ctr"/>
          <a:endParaRPr lang="en-GB"/>
        </a:p>
      </dgm:t>
    </dgm:pt>
    <dgm:pt modelId="{047AD7FD-4738-459C-8832-683EA23BD0C0}">
      <dgm:prSet phldrT="[Text]" custT="1"/>
      <dgm:spPr>
        <a:solidFill>
          <a:srgbClr val="F0EFEE">
            <a:alpha val="90000"/>
          </a:srgbClr>
        </a:solidFill>
        <a:ln>
          <a:solidFill>
            <a:srgbClr val="F0EFEE">
              <a:alpha val="90000"/>
            </a:srgbClr>
          </a:solidFill>
        </a:ln>
      </dgm:spPr>
      <dgm:t>
        <a:bodyPr/>
        <a:lstStyle/>
        <a:p>
          <a:pPr algn="ctr">
            <a:buNone/>
          </a:pPr>
          <a:r>
            <a:rPr lang="en-GB" sz="1000" b="0" kern="1200" dirty="0">
              <a:latin typeface="Raleway" panose="020B0503030101060003" pitchFamily="34" charset="0"/>
              <a:ea typeface="+mn-ea"/>
              <a:cs typeface="+mn-cs"/>
            </a:rPr>
            <a:t>  </a:t>
          </a:r>
          <a:r>
            <a:rPr lang="en-GB" sz="1000" b="0" kern="1200" dirty="0">
              <a:solidFill>
                <a:srgbClr val="43435B"/>
              </a:solidFill>
              <a:latin typeface="Raleway" panose="020B0503030101060003" pitchFamily="34" charset="0"/>
              <a:ea typeface="+mn-ea"/>
              <a:cs typeface="Arial" panose="020B0604020202020204" pitchFamily="34" charset="0"/>
            </a:rPr>
            <a:t>An innovative, hyper-local e-bike delivery service. Providing regular ‘touch-points’ and a friendly watching eye. Tackling one of the great challenges of loneliness: those who are lonely will rarely admit they are, and sometimes won’t even recognise it as a characteristic of their lives.</a:t>
          </a:r>
        </a:p>
      </dgm:t>
    </dgm:pt>
    <dgm:pt modelId="{69D7B328-514E-4168-8E42-FCC63EB278DF}" type="parTrans" cxnId="{8C75F39B-28C3-461B-9426-722E857A7DF7}">
      <dgm:prSet/>
      <dgm:spPr/>
      <dgm:t>
        <a:bodyPr/>
        <a:lstStyle/>
        <a:p>
          <a:pPr algn="ctr"/>
          <a:endParaRPr lang="en-GB"/>
        </a:p>
      </dgm:t>
    </dgm:pt>
    <dgm:pt modelId="{BF940C06-6BCB-4E9A-B4CC-E4997F106C65}" type="sibTrans" cxnId="{8C75F39B-28C3-461B-9426-722E857A7DF7}">
      <dgm:prSet/>
      <dgm:spPr/>
      <dgm:t>
        <a:bodyPr/>
        <a:lstStyle/>
        <a:p>
          <a:pPr algn="ctr"/>
          <a:endParaRPr lang="en-GB"/>
        </a:p>
      </dgm:t>
    </dgm:pt>
    <dgm:pt modelId="{1EB4E1A0-880B-48F9-A584-BB0B7A5328ED}">
      <dgm:prSet phldrT="[Text]"/>
      <dgm:spPr>
        <a:solidFill>
          <a:srgbClr val="64D0DA"/>
        </a:solidFill>
        <a:ln>
          <a:solidFill>
            <a:srgbClr val="64D0DA"/>
          </a:solidFill>
        </a:ln>
      </dgm:spPr>
      <dgm:t>
        <a:bodyPr/>
        <a:lstStyle/>
        <a:p>
          <a:pPr algn="ctr"/>
          <a:r>
            <a:rPr lang="en-GB" dirty="0"/>
            <a:t>Age Concern Hampshire</a:t>
          </a:r>
        </a:p>
      </dgm:t>
    </dgm:pt>
    <dgm:pt modelId="{4838E368-B566-4DAD-B6EB-8A80FCBAA200}" type="parTrans" cxnId="{8716FD62-3C74-445F-AF84-3402200DC3CF}">
      <dgm:prSet/>
      <dgm:spPr/>
      <dgm:t>
        <a:bodyPr/>
        <a:lstStyle/>
        <a:p>
          <a:pPr algn="ctr"/>
          <a:endParaRPr lang="en-GB"/>
        </a:p>
      </dgm:t>
    </dgm:pt>
    <dgm:pt modelId="{BFBABA7C-46F6-48C0-AD62-77025C67A0D1}" type="sibTrans" cxnId="{8716FD62-3C74-445F-AF84-3402200DC3CF}">
      <dgm:prSet/>
      <dgm:spPr/>
      <dgm:t>
        <a:bodyPr/>
        <a:lstStyle/>
        <a:p>
          <a:pPr algn="ctr"/>
          <a:endParaRPr lang="en-GB"/>
        </a:p>
      </dgm:t>
    </dgm:pt>
    <dgm:pt modelId="{9168068A-17D1-486A-8D67-E2F1966AA943}">
      <dgm:prSet phldrT="[Text]" custT="1"/>
      <dgm:spPr>
        <a:solidFill>
          <a:srgbClr val="F0EFEE">
            <a:alpha val="90000"/>
          </a:srgbClr>
        </a:solidFill>
        <a:ln>
          <a:solidFill>
            <a:srgbClr val="F0EFEE">
              <a:alpha val="90000"/>
            </a:srgbClr>
          </a:solidFill>
        </a:ln>
      </dgm:spPr>
      <dgm:t>
        <a:bodyPr/>
        <a:lstStyle/>
        <a:p>
          <a:pPr algn="ctr">
            <a:buFont typeface="Arial" panose="020B0604020202020204" pitchFamily="34" charset="0"/>
            <a:buNone/>
          </a:pPr>
          <a:r>
            <a:rPr lang="en-GB" sz="1000" kern="1200" dirty="0">
              <a:latin typeface="Raleway" panose="020B0503030101060003" pitchFamily="34" charset="0"/>
              <a:ea typeface="+mn-ea"/>
              <a:cs typeface="+mn-cs"/>
            </a:rPr>
            <a:t>	</a:t>
          </a:r>
          <a:r>
            <a:rPr lang="en-GB" sz="1000" b="0" kern="1200" dirty="0">
              <a:solidFill>
                <a:srgbClr val="43435B"/>
              </a:solidFill>
              <a:latin typeface="Raleway" panose="020B0503030101060003" pitchFamily="34" charset="0"/>
              <a:ea typeface="+mn-ea"/>
              <a:cs typeface="Arial" panose="020B0604020202020204" pitchFamily="34" charset="0"/>
            </a:rPr>
            <a:t>A wheelchair-accessible electric bus transporting older people (50+), offering options for those with dementia and/or additional needs. Supporting older people out into the community, retaining independence, and preventing loneliness. </a:t>
          </a:r>
        </a:p>
      </dgm:t>
    </dgm:pt>
    <dgm:pt modelId="{5559C5B1-9070-4F6D-9639-84C166686CA9}" type="parTrans" cxnId="{AD3234C9-46D7-422F-97AD-DF61C374075F}">
      <dgm:prSet/>
      <dgm:spPr/>
      <dgm:t>
        <a:bodyPr/>
        <a:lstStyle/>
        <a:p>
          <a:pPr algn="ctr"/>
          <a:endParaRPr lang="en-GB"/>
        </a:p>
      </dgm:t>
    </dgm:pt>
    <dgm:pt modelId="{021FAAA0-C2B2-44A2-9B6B-40961E8F3E4D}" type="sibTrans" cxnId="{AD3234C9-46D7-422F-97AD-DF61C374075F}">
      <dgm:prSet/>
      <dgm:spPr/>
      <dgm:t>
        <a:bodyPr/>
        <a:lstStyle/>
        <a:p>
          <a:pPr algn="ctr"/>
          <a:endParaRPr lang="en-GB"/>
        </a:p>
      </dgm:t>
    </dgm:pt>
    <dgm:pt modelId="{199AF873-6727-4F8C-B584-DD31F887829F}">
      <dgm:prSet phldrT="[Text]"/>
      <dgm:spPr>
        <a:solidFill>
          <a:srgbClr val="FE912A"/>
        </a:solidFill>
        <a:ln>
          <a:solidFill>
            <a:srgbClr val="FE912A"/>
          </a:solidFill>
        </a:ln>
      </dgm:spPr>
      <dgm:t>
        <a:bodyPr/>
        <a:lstStyle/>
        <a:p>
          <a:pPr algn="ctr"/>
          <a:r>
            <a:rPr lang="en-GB" dirty="0"/>
            <a:t>MHA Communities Hampshire</a:t>
          </a:r>
        </a:p>
      </dgm:t>
    </dgm:pt>
    <dgm:pt modelId="{244A07E2-1C52-4B16-B185-CBBEFC38CF3E}" type="parTrans" cxnId="{1852E541-0AAF-43E3-9639-2C2544566CE0}">
      <dgm:prSet/>
      <dgm:spPr/>
      <dgm:t>
        <a:bodyPr/>
        <a:lstStyle/>
        <a:p>
          <a:pPr algn="ctr"/>
          <a:endParaRPr lang="en-GB"/>
        </a:p>
      </dgm:t>
    </dgm:pt>
    <dgm:pt modelId="{4B25A0BC-74E0-41E8-9D88-3A0E28BB04C4}" type="sibTrans" cxnId="{1852E541-0AAF-43E3-9639-2C2544566CE0}">
      <dgm:prSet/>
      <dgm:spPr/>
      <dgm:t>
        <a:bodyPr/>
        <a:lstStyle/>
        <a:p>
          <a:pPr algn="ctr"/>
          <a:endParaRPr lang="en-GB"/>
        </a:p>
      </dgm:t>
    </dgm:pt>
    <dgm:pt modelId="{B4BBB72C-5E6A-4E13-AB7D-C90E7C6E70B2}">
      <dgm:prSet phldrT="[Text]" custT="1"/>
      <dgm:spPr>
        <a:solidFill>
          <a:srgbClr val="F0EFEE">
            <a:alpha val="90000"/>
          </a:srgbClr>
        </a:solidFill>
        <a:ln>
          <a:solidFill>
            <a:srgbClr val="F0EFEE">
              <a:alpha val="90000"/>
            </a:srgbClr>
          </a:solidFill>
        </a:ln>
      </dgm:spPr>
      <dgm:t>
        <a:bodyPr/>
        <a:lstStyle/>
        <a:p>
          <a:pPr algn="ctr">
            <a:buNone/>
          </a:pPr>
          <a:r>
            <a:rPr lang="en-GB" sz="1000" kern="1200" dirty="0">
              <a:latin typeface="Raleway" panose="020B0503030101060003" pitchFamily="34" charset="0"/>
              <a:ea typeface="+mn-ea"/>
              <a:cs typeface="+mn-cs"/>
            </a:rPr>
            <a:t>	</a:t>
          </a:r>
          <a:r>
            <a:rPr lang="en-GB" sz="1000" b="0" kern="1200" dirty="0">
              <a:solidFill>
                <a:prstClr val="black">
                  <a:hueOff val="0"/>
                  <a:satOff val="0"/>
                  <a:lumOff val="0"/>
                  <a:alphaOff val="0"/>
                </a:prstClr>
              </a:solidFill>
              <a:latin typeface="Raleway" panose="020B0503030101060003" pitchFamily="34" charset="0"/>
              <a:ea typeface="+mn-ea"/>
              <a:cs typeface="+mn-cs"/>
            </a:rPr>
            <a:t>Leased electric cars with paid drivers to take older people. Providing services in areas where minibuses are not appropriate or too expensive, and volunteer drivers difficult to recruit. </a:t>
          </a:r>
        </a:p>
      </dgm:t>
    </dgm:pt>
    <dgm:pt modelId="{22670A40-0716-40F4-9694-95591204156B}" type="parTrans" cxnId="{BC3DECB5-2E7A-46D2-A0DD-6D41D5EBB7B5}">
      <dgm:prSet/>
      <dgm:spPr/>
      <dgm:t>
        <a:bodyPr/>
        <a:lstStyle/>
        <a:p>
          <a:pPr algn="ctr"/>
          <a:endParaRPr lang="en-GB"/>
        </a:p>
      </dgm:t>
    </dgm:pt>
    <dgm:pt modelId="{41F07779-4550-4F32-AFFE-B633F17D3275}" type="sibTrans" cxnId="{BC3DECB5-2E7A-46D2-A0DD-6D41D5EBB7B5}">
      <dgm:prSet/>
      <dgm:spPr/>
      <dgm:t>
        <a:bodyPr/>
        <a:lstStyle/>
        <a:p>
          <a:pPr algn="ctr"/>
          <a:endParaRPr lang="en-GB"/>
        </a:p>
      </dgm:t>
    </dgm:pt>
    <dgm:pt modelId="{F4A1E229-17B0-4AA2-B98A-83532F5EB6AE}" type="pres">
      <dgm:prSet presAssocID="{61429AF9-9CB6-4E22-B353-C2C2DEF79549}" presName="Name0" presStyleCnt="0">
        <dgm:presLayoutVars>
          <dgm:dir/>
          <dgm:animLvl val="lvl"/>
          <dgm:resizeHandles val="exact"/>
        </dgm:presLayoutVars>
      </dgm:prSet>
      <dgm:spPr/>
    </dgm:pt>
    <dgm:pt modelId="{E7D387BC-83D6-4F8F-9C0B-189579EB0882}" type="pres">
      <dgm:prSet presAssocID="{D0A775F3-0DC8-4251-BA8A-636C653B23E0}" presName="composite" presStyleCnt="0"/>
      <dgm:spPr/>
    </dgm:pt>
    <dgm:pt modelId="{6E2D2EFC-253E-4FD0-9D70-02C214AE2AF2}" type="pres">
      <dgm:prSet presAssocID="{D0A775F3-0DC8-4251-BA8A-636C653B23E0}" presName="parTx" presStyleLbl="alignNode1" presStyleIdx="0" presStyleCnt="3">
        <dgm:presLayoutVars>
          <dgm:chMax val="0"/>
          <dgm:chPref val="0"/>
          <dgm:bulletEnabled val="1"/>
        </dgm:presLayoutVars>
      </dgm:prSet>
      <dgm:spPr/>
    </dgm:pt>
    <dgm:pt modelId="{87CFEFC3-DFCC-400D-8147-B89F3522D8A2}" type="pres">
      <dgm:prSet presAssocID="{D0A775F3-0DC8-4251-BA8A-636C653B23E0}" presName="desTx" presStyleLbl="alignAccFollowNode1" presStyleIdx="0" presStyleCnt="3">
        <dgm:presLayoutVars>
          <dgm:bulletEnabled val="1"/>
        </dgm:presLayoutVars>
      </dgm:prSet>
      <dgm:spPr/>
    </dgm:pt>
    <dgm:pt modelId="{CE8FC4FC-33AC-49DD-AC23-918C66C9E37C}" type="pres">
      <dgm:prSet presAssocID="{2DC02D07-6FC7-4E4A-8591-CF7FE8073F32}" presName="space" presStyleCnt="0"/>
      <dgm:spPr/>
    </dgm:pt>
    <dgm:pt modelId="{876F70DE-0953-484A-B37A-00763E54B3FD}" type="pres">
      <dgm:prSet presAssocID="{1EB4E1A0-880B-48F9-A584-BB0B7A5328ED}" presName="composite" presStyleCnt="0"/>
      <dgm:spPr/>
    </dgm:pt>
    <dgm:pt modelId="{D5808056-CE3B-47FA-9BD5-2AAF6BBFC910}" type="pres">
      <dgm:prSet presAssocID="{1EB4E1A0-880B-48F9-A584-BB0B7A5328ED}" presName="parTx" presStyleLbl="alignNode1" presStyleIdx="1" presStyleCnt="3">
        <dgm:presLayoutVars>
          <dgm:chMax val="0"/>
          <dgm:chPref val="0"/>
          <dgm:bulletEnabled val="1"/>
        </dgm:presLayoutVars>
      </dgm:prSet>
      <dgm:spPr/>
    </dgm:pt>
    <dgm:pt modelId="{6AC43CB1-3CF1-4027-9180-4E6D563341A9}" type="pres">
      <dgm:prSet presAssocID="{1EB4E1A0-880B-48F9-A584-BB0B7A5328ED}" presName="desTx" presStyleLbl="alignAccFollowNode1" presStyleIdx="1" presStyleCnt="3">
        <dgm:presLayoutVars>
          <dgm:bulletEnabled val="1"/>
        </dgm:presLayoutVars>
      </dgm:prSet>
      <dgm:spPr/>
    </dgm:pt>
    <dgm:pt modelId="{FB83B75F-E8B2-4ABF-934D-14CC67F75C9C}" type="pres">
      <dgm:prSet presAssocID="{BFBABA7C-46F6-48C0-AD62-77025C67A0D1}" presName="space" presStyleCnt="0"/>
      <dgm:spPr/>
    </dgm:pt>
    <dgm:pt modelId="{CA0954D7-4C3A-4CA9-A675-06ED3AA026C8}" type="pres">
      <dgm:prSet presAssocID="{199AF873-6727-4F8C-B584-DD31F887829F}" presName="composite" presStyleCnt="0"/>
      <dgm:spPr/>
    </dgm:pt>
    <dgm:pt modelId="{3906DBF9-1A94-476F-91E7-8A0DD1A177B5}" type="pres">
      <dgm:prSet presAssocID="{199AF873-6727-4F8C-B584-DD31F887829F}" presName="parTx" presStyleLbl="alignNode1" presStyleIdx="2" presStyleCnt="3" custLinFactNeighborX="3534" custLinFactNeighborY="-12794">
        <dgm:presLayoutVars>
          <dgm:chMax val="0"/>
          <dgm:chPref val="0"/>
          <dgm:bulletEnabled val="1"/>
        </dgm:presLayoutVars>
      </dgm:prSet>
      <dgm:spPr/>
    </dgm:pt>
    <dgm:pt modelId="{1EBF42E9-4C00-4FD0-9291-146459A528B0}" type="pres">
      <dgm:prSet presAssocID="{199AF873-6727-4F8C-B584-DD31F887829F}" presName="desTx" presStyleLbl="alignAccFollowNode1" presStyleIdx="2" presStyleCnt="3">
        <dgm:presLayoutVars>
          <dgm:bulletEnabled val="1"/>
        </dgm:presLayoutVars>
      </dgm:prSet>
      <dgm:spPr/>
    </dgm:pt>
  </dgm:ptLst>
  <dgm:cxnLst>
    <dgm:cxn modelId="{1852E541-0AAF-43E3-9639-2C2544566CE0}" srcId="{61429AF9-9CB6-4E22-B353-C2C2DEF79549}" destId="{199AF873-6727-4F8C-B584-DD31F887829F}" srcOrd="2" destOrd="0" parTransId="{244A07E2-1C52-4B16-B185-CBBEFC38CF3E}" sibTransId="{4B25A0BC-74E0-41E8-9D88-3A0E28BB04C4}"/>
    <dgm:cxn modelId="{8716FD62-3C74-445F-AF84-3402200DC3CF}" srcId="{61429AF9-9CB6-4E22-B353-C2C2DEF79549}" destId="{1EB4E1A0-880B-48F9-A584-BB0B7A5328ED}" srcOrd="1" destOrd="0" parTransId="{4838E368-B566-4DAD-B6EB-8A80FCBAA200}" sibTransId="{BFBABA7C-46F6-48C0-AD62-77025C67A0D1}"/>
    <dgm:cxn modelId="{A1BCAB64-1CDB-4F0E-9C8D-97AF5D31518A}" srcId="{61429AF9-9CB6-4E22-B353-C2C2DEF79549}" destId="{D0A775F3-0DC8-4251-BA8A-636C653B23E0}" srcOrd="0" destOrd="0" parTransId="{6C74FEEA-2255-4B3D-B015-0E9DA089FDBB}" sibTransId="{2DC02D07-6FC7-4E4A-8591-CF7FE8073F32}"/>
    <dgm:cxn modelId="{E3F7DD51-9F67-4470-9C29-EAD148186D48}" type="presOf" srcId="{61429AF9-9CB6-4E22-B353-C2C2DEF79549}" destId="{F4A1E229-17B0-4AA2-B98A-83532F5EB6AE}" srcOrd="0" destOrd="0" presId="urn:microsoft.com/office/officeart/2005/8/layout/hList1"/>
    <dgm:cxn modelId="{25739282-9744-409A-87C0-4E72DDA55C2F}" type="presOf" srcId="{199AF873-6727-4F8C-B584-DD31F887829F}" destId="{3906DBF9-1A94-476F-91E7-8A0DD1A177B5}" srcOrd="0" destOrd="0" presId="urn:microsoft.com/office/officeart/2005/8/layout/hList1"/>
    <dgm:cxn modelId="{8C75F39B-28C3-461B-9426-722E857A7DF7}" srcId="{D0A775F3-0DC8-4251-BA8A-636C653B23E0}" destId="{047AD7FD-4738-459C-8832-683EA23BD0C0}" srcOrd="0" destOrd="0" parTransId="{69D7B328-514E-4168-8E42-FCC63EB278DF}" sibTransId="{BF940C06-6BCB-4E9A-B4CC-E4997F106C65}"/>
    <dgm:cxn modelId="{3AB3AFA6-0D69-44CA-BDB5-91E2E8949D0D}" type="presOf" srcId="{1EB4E1A0-880B-48F9-A584-BB0B7A5328ED}" destId="{D5808056-CE3B-47FA-9BD5-2AAF6BBFC910}" srcOrd="0" destOrd="0" presId="urn:microsoft.com/office/officeart/2005/8/layout/hList1"/>
    <dgm:cxn modelId="{E8506FA7-8EEE-40F8-8E0E-9781D16ECDDB}" type="presOf" srcId="{9168068A-17D1-486A-8D67-E2F1966AA943}" destId="{6AC43CB1-3CF1-4027-9180-4E6D563341A9}" srcOrd="0" destOrd="0" presId="urn:microsoft.com/office/officeart/2005/8/layout/hList1"/>
    <dgm:cxn modelId="{BC3DECB5-2E7A-46D2-A0DD-6D41D5EBB7B5}" srcId="{199AF873-6727-4F8C-B584-DD31F887829F}" destId="{B4BBB72C-5E6A-4E13-AB7D-C90E7C6E70B2}" srcOrd="0" destOrd="0" parTransId="{22670A40-0716-40F4-9694-95591204156B}" sibTransId="{41F07779-4550-4F32-AFFE-B633F17D3275}"/>
    <dgm:cxn modelId="{AD3234C9-46D7-422F-97AD-DF61C374075F}" srcId="{1EB4E1A0-880B-48F9-A584-BB0B7A5328ED}" destId="{9168068A-17D1-486A-8D67-E2F1966AA943}" srcOrd="0" destOrd="0" parTransId="{5559C5B1-9070-4F6D-9639-84C166686CA9}" sibTransId="{021FAAA0-C2B2-44A2-9B6B-40961E8F3E4D}"/>
    <dgm:cxn modelId="{E31761D1-46F3-45D2-88D8-CDC079918C28}" type="presOf" srcId="{047AD7FD-4738-459C-8832-683EA23BD0C0}" destId="{87CFEFC3-DFCC-400D-8147-B89F3522D8A2}" srcOrd="0" destOrd="0" presId="urn:microsoft.com/office/officeart/2005/8/layout/hList1"/>
    <dgm:cxn modelId="{16E53AE9-D9BE-4E51-92A8-3B20039A25D7}" type="presOf" srcId="{D0A775F3-0DC8-4251-BA8A-636C653B23E0}" destId="{6E2D2EFC-253E-4FD0-9D70-02C214AE2AF2}" srcOrd="0" destOrd="0" presId="urn:microsoft.com/office/officeart/2005/8/layout/hList1"/>
    <dgm:cxn modelId="{A4549EF3-DCEA-4874-B3E9-A37DC79BBBAE}" type="presOf" srcId="{B4BBB72C-5E6A-4E13-AB7D-C90E7C6E70B2}" destId="{1EBF42E9-4C00-4FD0-9291-146459A528B0}" srcOrd="0" destOrd="0" presId="urn:microsoft.com/office/officeart/2005/8/layout/hList1"/>
    <dgm:cxn modelId="{318A4B89-94DD-444F-964E-F324936FB456}" type="presParOf" srcId="{F4A1E229-17B0-4AA2-B98A-83532F5EB6AE}" destId="{E7D387BC-83D6-4F8F-9C0B-189579EB0882}" srcOrd="0" destOrd="0" presId="urn:microsoft.com/office/officeart/2005/8/layout/hList1"/>
    <dgm:cxn modelId="{F601C11B-901E-45C5-9B48-11B35DCAC981}" type="presParOf" srcId="{E7D387BC-83D6-4F8F-9C0B-189579EB0882}" destId="{6E2D2EFC-253E-4FD0-9D70-02C214AE2AF2}" srcOrd="0" destOrd="0" presId="urn:microsoft.com/office/officeart/2005/8/layout/hList1"/>
    <dgm:cxn modelId="{9F4F39B2-2062-44C7-8436-D83A42AE06C5}" type="presParOf" srcId="{E7D387BC-83D6-4F8F-9C0B-189579EB0882}" destId="{87CFEFC3-DFCC-400D-8147-B89F3522D8A2}" srcOrd="1" destOrd="0" presId="urn:microsoft.com/office/officeart/2005/8/layout/hList1"/>
    <dgm:cxn modelId="{3F2688EE-2892-4C04-A7C3-6E0F455BB90F}" type="presParOf" srcId="{F4A1E229-17B0-4AA2-B98A-83532F5EB6AE}" destId="{CE8FC4FC-33AC-49DD-AC23-918C66C9E37C}" srcOrd="1" destOrd="0" presId="urn:microsoft.com/office/officeart/2005/8/layout/hList1"/>
    <dgm:cxn modelId="{D6E062EC-8967-4FB1-8DB4-72AEEF992075}" type="presParOf" srcId="{F4A1E229-17B0-4AA2-B98A-83532F5EB6AE}" destId="{876F70DE-0953-484A-B37A-00763E54B3FD}" srcOrd="2" destOrd="0" presId="urn:microsoft.com/office/officeart/2005/8/layout/hList1"/>
    <dgm:cxn modelId="{933BB8C0-B7AD-4AD2-AE4D-86D93C6DC1B5}" type="presParOf" srcId="{876F70DE-0953-484A-B37A-00763E54B3FD}" destId="{D5808056-CE3B-47FA-9BD5-2AAF6BBFC910}" srcOrd="0" destOrd="0" presId="urn:microsoft.com/office/officeart/2005/8/layout/hList1"/>
    <dgm:cxn modelId="{D5BF4A81-63E4-4346-9B5A-B409CF7B9121}" type="presParOf" srcId="{876F70DE-0953-484A-B37A-00763E54B3FD}" destId="{6AC43CB1-3CF1-4027-9180-4E6D563341A9}" srcOrd="1" destOrd="0" presId="urn:microsoft.com/office/officeart/2005/8/layout/hList1"/>
    <dgm:cxn modelId="{EA086784-3A0C-4963-A09B-5AAD1B46D5EE}" type="presParOf" srcId="{F4A1E229-17B0-4AA2-B98A-83532F5EB6AE}" destId="{FB83B75F-E8B2-4ABF-934D-14CC67F75C9C}" srcOrd="3" destOrd="0" presId="urn:microsoft.com/office/officeart/2005/8/layout/hList1"/>
    <dgm:cxn modelId="{A72EE442-622A-4272-816C-26B1180B0FFA}" type="presParOf" srcId="{F4A1E229-17B0-4AA2-B98A-83532F5EB6AE}" destId="{CA0954D7-4C3A-4CA9-A675-06ED3AA026C8}" srcOrd="4" destOrd="0" presId="urn:microsoft.com/office/officeart/2005/8/layout/hList1"/>
    <dgm:cxn modelId="{383D40C6-3C1B-43A7-B83B-0713313F589C}" type="presParOf" srcId="{CA0954D7-4C3A-4CA9-A675-06ED3AA026C8}" destId="{3906DBF9-1A94-476F-91E7-8A0DD1A177B5}" srcOrd="0" destOrd="0" presId="urn:microsoft.com/office/officeart/2005/8/layout/hList1"/>
    <dgm:cxn modelId="{B4717679-6CB8-46BE-9CB6-4CD47F67985C}" type="presParOf" srcId="{CA0954D7-4C3A-4CA9-A675-06ED3AA026C8}" destId="{1EBF42E9-4C00-4FD0-9291-146459A528B0}" srcOrd="1" destOrd="0" presId="urn:microsoft.com/office/officeart/2005/8/layout/hList1"/>
  </dgm:cxnLst>
  <dgm:bg/>
  <dgm:whole/>
  <dgm:extLst>
    <a:ext uri="http://schemas.microsoft.com/office/drawing/2008/diagram">
      <dsp:dataModelExt xmlns:dsp="http://schemas.microsoft.com/office/drawing/2008/diagram" relId="rId1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2D2EFC-253E-4FD0-9D70-02C214AE2AF2}">
      <dsp:nvSpPr>
        <dsp:cNvPr id="0" name=""/>
        <dsp:cNvSpPr/>
      </dsp:nvSpPr>
      <dsp:spPr>
        <a:xfrm>
          <a:off x="1696" y="57151"/>
          <a:ext cx="1654345" cy="259200"/>
        </a:xfrm>
        <a:prstGeom prst="rect">
          <a:avLst/>
        </a:prstGeom>
        <a:solidFill>
          <a:srgbClr val="8B103E"/>
        </a:solidFill>
        <a:ln w="12700" cap="flat" cmpd="sng" algn="ctr">
          <a:solidFill>
            <a:srgbClr val="8B103E"/>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6576" rIns="64008" bIns="36576" numCol="1" spcCol="1270" anchor="ctr" anchorCtr="0">
          <a:noAutofit/>
        </a:bodyPr>
        <a:lstStyle/>
        <a:p>
          <a:pPr marL="0" lvl="0" indent="0" algn="ctr" defTabSz="400050">
            <a:lnSpc>
              <a:spcPct val="90000"/>
            </a:lnSpc>
            <a:spcBef>
              <a:spcPct val="0"/>
            </a:spcBef>
            <a:spcAft>
              <a:spcPct val="35000"/>
            </a:spcAft>
            <a:buNone/>
          </a:pPr>
          <a:r>
            <a:rPr lang="en-GB" sz="900" kern="1200" dirty="0"/>
            <a:t>Go To</a:t>
          </a:r>
        </a:p>
      </dsp:txBody>
      <dsp:txXfrm>
        <a:off x="1696" y="57151"/>
        <a:ext cx="1654345" cy="259200"/>
      </dsp:txXfrm>
    </dsp:sp>
    <dsp:sp modelId="{87CFEFC3-DFCC-400D-8147-B89F3522D8A2}">
      <dsp:nvSpPr>
        <dsp:cNvPr id="0" name=""/>
        <dsp:cNvSpPr/>
      </dsp:nvSpPr>
      <dsp:spPr>
        <a:xfrm>
          <a:off x="1696" y="316351"/>
          <a:ext cx="1654345" cy="2025809"/>
        </a:xfrm>
        <a:prstGeom prst="rect">
          <a:avLst/>
        </a:prstGeom>
        <a:solidFill>
          <a:srgbClr val="F0EFEE">
            <a:alpha val="90000"/>
          </a:srgbClr>
        </a:solidFill>
        <a:ln w="12700" cap="flat" cmpd="sng" algn="ctr">
          <a:solidFill>
            <a:srgbClr val="F0EFEE">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ctr" defTabSz="444500">
            <a:lnSpc>
              <a:spcPct val="90000"/>
            </a:lnSpc>
            <a:spcBef>
              <a:spcPct val="0"/>
            </a:spcBef>
            <a:spcAft>
              <a:spcPct val="15000"/>
            </a:spcAft>
            <a:buNone/>
          </a:pPr>
          <a:r>
            <a:rPr lang="en-GB" sz="1000" b="0" kern="1200" dirty="0">
              <a:latin typeface="Raleway" panose="020B0503030101060003" pitchFamily="34" charset="0"/>
              <a:ea typeface="+mn-ea"/>
              <a:cs typeface="+mn-cs"/>
            </a:rPr>
            <a:t>  </a:t>
          </a:r>
          <a:r>
            <a:rPr lang="en-GB" sz="1000" b="0" kern="1200" dirty="0">
              <a:solidFill>
                <a:srgbClr val="43435B"/>
              </a:solidFill>
              <a:latin typeface="Raleway" panose="020B0503030101060003" pitchFamily="34" charset="0"/>
              <a:ea typeface="+mn-ea"/>
              <a:cs typeface="Arial" panose="020B0604020202020204" pitchFamily="34" charset="0"/>
            </a:rPr>
            <a:t>An innovative, hyper-local e-bike delivery service. Providing regular ‘touch-points’ and a friendly watching eye. Tackling one of the great challenges of loneliness: those who are lonely will rarely admit they are, and sometimes won’t even recognise it as a characteristic of their lives.</a:t>
          </a:r>
        </a:p>
      </dsp:txBody>
      <dsp:txXfrm>
        <a:off x="1696" y="316351"/>
        <a:ext cx="1654345" cy="2025809"/>
      </dsp:txXfrm>
    </dsp:sp>
    <dsp:sp modelId="{D5808056-CE3B-47FA-9BD5-2AAF6BBFC910}">
      <dsp:nvSpPr>
        <dsp:cNvPr id="0" name=""/>
        <dsp:cNvSpPr/>
      </dsp:nvSpPr>
      <dsp:spPr>
        <a:xfrm>
          <a:off x="1887651" y="57151"/>
          <a:ext cx="1654345" cy="259200"/>
        </a:xfrm>
        <a:prstGeom prst="rect">
          <a:avLst/>
        </a:prstGeom>
        <a:solidFill>
          <a:srgbClr val="64D0DA"/>
        </a:solidFill>
        <a:ln w="12700" cap="flat" cmpd="sng" algn="ctr">
          <a:solidFill>
            <a:srgbClr val="64D0DA"/>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6576" rIns="64008" bIns="36576" numCol="1" spcCol="1270" anchor="ctr" anchorCtr="0">
          <a:noAutofit/>
        </a:bodyPr>
        <a:lstStyle/>
        <a:p>
          <a:pPr marL="0" lvl="0" indent="0" algn="ctr" defTabSz="400050">
            <a:lnSpc>
              <a:spcPct val="90000"/>
            </a:lnSpc>
            <a:spcBef>
              <a:spcPct val="0"/>
            </a:spcBef>
            <a:spcAft>
              <a:spcPct val="35000"/>
            </a:spcAft>
            <a:buNone/>
          </a:pPr>
          <a:r>
            <a:rPr lang="en-GB" sz="900" kern="1200" dirty="0"/>
            <a:t>Age Concern Hampshire</a:t>
          </a:r>
        </a:p>
      </dsp:txBody>
      <dsp:txXfrm>
        <a:off x="1887651" y="57151"/>
        <a:ext cx="1654345" cy="259200"/>
      </dsp:txXfrm>
    </dsp:sp>
    <dsp:sp modelId="{6AC43CB1-3CF1-4027-9180-4E6D563341A9}">
      <dsp:nvSpPr>
        <dsp:cNvPr id="0" name=""/>
        <dsp:cNvSpPr/>
      </dsp:nvSpPr>
      <dsp:spPr>
        <a:xfrm>
          <a:off x="1887651" y="316351"/>
          <a:ext cx="1654345" cy="2025809"/>
        </a:xfrm>
        <a:prstGeom prst="rect">
          <a:avLst/>
        </a:prstGeom>
        <a:solidFill>
          <a:srgbClr val="F0EFEE">
            <a:alpha val="90000"/>
          </a:srgbClr>
        </a:solidFill>
        <a:ln w="12700" cap="flat" cmpd="sng" algn="ctr">
          <a:solidFill>
            <a:srgbClr val="F0EFEE">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ctr" defTabSz="444500">
            <a:lnSpc>
              <a:spcPct val="90000"/>
            </a:lnSpc>
            <a:spcBef>
              <a:spcPct val="0"/>
            </a:spcBef>
            <a:spcAft>
              <a:spcPct val="15000"/>
            </a:spcAft>
            <a:buFont typeface="Arial" panose="020B0604020202020204" pitchFamily="34" charset="0"/>
            <a:buNone/>
          </a:pPr>
          <a:r>
            <a:rPr lang="en-GB" sz="1000" kern="1200" dirty="0">
              <a:latin typeface="Raleway" panose="020B0503030101060003" pitchFamily="34" charset="0"/>
              <a:ea typeface="+mn-ea"/>
              <a:cs typeface="+mn-cs"/>
            </a:rPr>
            <a:t>	</a:t>
          </a:r>
          <a:r>
            <a:rPr lang="en-GB" sz="1000" b="0" kern="1200" dirty="0">
              <a:solidFill>
                <a:srgbClr val="43435B"/>
              </a:solidFill>
              <a:latin typeface="Raleway" panose="020B0503030101060003" pitchFamily="34" charset="0"/>
              <a:ea typeface="+mn-ea"/>
              <a:cs typeface="Arial" panose="020B0604020202020204" pitchFamily="34" charset="0"/>
            </a:rPr>
            <a:t>A wheelchair-accessible electric bus transporting older people (50+), offering options for those with dementia and/or additional needs. Supporting older people out into the community, retaining independence, and preventing loneliness. </a:t>
          </a:r>
        </a:p>
      </dsp:txBody>
      <dsp:txXfrm>
        <a:off x="1887651" y="316351"/>
        <a:ext cx="1654345" cy="2025809"/>
      </dsp:txXfrm>
    </dsp:sp>
    <dsp:sp modelId="{3906DBF9-1A94-476F-91E7-8A0DD1A177B5}">
      <dsp:nvSpPr>
        <dsp:cNvPr id="0" name=""/>
        <dsp:cNvSpPr/>
      </dsp:nvSpPr>
      <dsp:spPr>
        <a:xfrm>
          <a:off x="3775302" y="23988"/>
          <a:ext cx="1654345" cy="259200"/>
        </a:xfrm>
        <a:prstGeom prst="rect">
          <a:avLst/>
        </a:prstGeom>
        <a:solidFill>
          <a:srgbClr val="FE912A"/>
        </a:solidFill>
        <a:ln w="12700" cap="flat" cmpd="sng" algn="ctr">
          <a:solidFill>
            <a:srgbClr val="FE912A"/>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6576" rIns="64008" bIns="36576" numCol="1" spcCol="1270" anchor="ctr" anchorCtr="0">
          <a:noAutofit/>
        </a:bodyPr>
        <a:lstStyle/>
        <a:p>
          <a:pPr marL="0" lvl="0" indent="0" algn="ctr" defTabSz="400050">
            <a:lnSpc>
              <a:spcPct val="90000"/>
            </a:lnSpc>
            <a:spcBef>
              <a:spcPct val="0"/>
            </a:spcBef>
            <a:spcAft>
              <a:spcPct val="35000"/>
            </a:spcAft>
            <a:buNone/>
          </a:pPr>
          <a:r>
            <a:rPr lang="en-GB" sz="900" kern="1200" dirty="0"/>
            <a:t>MHA Communities Hampshire</a:t>
          </a:r>
        </a:p>
      </dsp:txBody>
      <dsp:txXfrm>
        <a:off x="3775302" y="23988"/>
        <a:ext cx="1654345" cy="259200"/>
      </dsp:txXfrm>
    </dsp:sp>
    <dsp:sp modelId="{1EBF42E9-4C00-4FD0-9291-146459A528B0}">
      <dsp:nvSpPr>
        <dsp:cNvPr id="0" name=""/>
        <dsp:cNvSpPr/>
      </dsp:nvSpPr>
      <dsp:spPr>
        <a:xfrm>
          <a:off x="3773605" y="316351"/>
          <a:ext cx="1654345" cy="2025809"/>
        </a:xfrm>
        <a:prstGeom prst="rect">
          <a:avLst/>
        </a:prstGeom>
        <a:solidFill>
          <a:srgbClr val="F0EFEE">
            <a:alpha val="90000"/>
          </a:srgbClr>
        </a:solidFill>
        <a:ln w="12700" cap="flat" cmpd="sng" algn="ctr">
          <a:solidFill>
            <a:srgbClr val="F0EFEE">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ctr" defTabSz="444500">
            <a:lnSpc>
              <a:spcPct val="90000"/>
            </a:lnSpc>
            <a:spcBef>
              <a:spcPct val="0"/>
            </a:spcBef>
            <a:spcAft>
              <a:spcPct val="15000"/>
            </a:spcAft>
            <a:buNone/>
          </a:pPr>
          <a:r>
            <a:rPr lang="en-GB" sz="1000" kern="1200" dirty="0">
              <a:latin typeface="Raleway" panose="020B0503030101060003" pitchFamily="34" charset="0"/>
              <a:ea typeface="+mn-ea"/>
              <a:cs typeface="+mn-cs"/>
            </a:rPr>
            <a:t>	</a:t>
          </a:r>
          <a:r>
            <a:rPr lang="en-GB" sz="1000" b="0" kern="1200" dirty="0">
              <a:solidFill>
                <a:prstClr val="black">
                  <a:hueOff val="0"/>
                  <a:satOff val="0"/>
                  <a:lumOff val="0"/>
                  <a:alphaOff val="0"/>
                </a:prstClr>
              </a:solidFill>
              <a:latin typeface="Raleway" panose="020B0503030101060003" pitchFamily="34" charset="0"/>
              <a:ea typeface="+mn-ea"/>
              <a:cs typeface="+mn-cs"/>
            </a:rPr>
            <a:t>Leased electric cars with paid drivers to take older people. Providing services in areas where minibuses are not appropriate or too expensive, and volunteer drivers difficult to recruit. </a:t>
          </a:r>
        </a:p>
      </dsp:txBody>
      <dsp:txXfrm>
        <a:off x="3773605" y="316351"/>
        <a:ext cx="1654345" cy="202580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0.76693</cdr:y>
    </cdr:from>
    <cdr:to>
      <cdr:x>0.43388</cdr:x>
      <cdr:y>1</cdr:y>
    </cdr:to>
    <cdr:sp macro="" textlink="">
      <cdr:nvSpPr>
        <cdr:cNvPr id="2" name="TextBox 1">
          <a:extLst xmlns:a="http://schemas.openxmlformats.org/drawingml/2006/main">
            <a:ext uri="{FF2B5EF4-FFF2-40B4-BE49-F238E27FC236}">
              <a16:creationId xmlns:a16="http://schemas.microsoft.com/office/drawing/2014/main" id="{924A43BA-AABE-16CC-7486-097533299EAB}"/>
            </a:ext>
          </a:extLst>
        </cdr:cNvPr>
        <cdr:cNvSpPr txBox="1"/>
      </cdr:nvSpPr>
      <cdr:spPr>
        <a:xfrm xmlns:a="http://schemas.openxmlformats.org/drawingml/2006/main">
          <a:off x="-8536671" y="1526604"/>
          <a:ext cx="1209697" cy="4639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EF703-B3E7-72AF-66CB-24EC38062A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CCD8D4-C6BF-7BB8-E662-3874DB72AA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3CB4E2-E069-B51B-58FB-20711A0C9A71}"/>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FAEFEC6D-B11C-3B6E-0660-D7163ECA7C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09829E-B512-D835-C883-DE933942B5B0}"/>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1190942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76E82-9422-4980-DA56-BADE99DC9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CF0ED38-0D2F-8B18-ED71-2C3ECCE76A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216A5C-1088-5CD5-E48C-AD2A56786712}"/>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ECE96549-9F62-A052-2CFF-7569A12CCF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A38D57-B8B7-B9D7-AEAC-AA37E417A89D}"/>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1620819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213EA-485F-BA5E-9BAE-420EBA0400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44015B-C0F3-6E31-1CB6-FD543BFE29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D4B3DB-E3C8-6AC8-251F-3393977A739E}"/>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62DF38F6-D358-0498-E76E-6BA32B1D2C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86405D-1C0A-BD40-D19C-E3C0D52C5663}"/>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288736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E6BA-5030-4C60-EC55-892AE8A47A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5B5F64-4101-18C6-BAEC-735FE86A1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70B109-FAB9-0E02-00A0-4CB85260A329}"/>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475425EA-DEB3-869A-C189-3FDE8AC147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4CFF9F-AB78-82C4-3656-4A6708E19194}"/>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263716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01B87-CF67-F044-3AF6-08DBBAE95A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5E1522C-4BE4-0750-2054-9968BECBAE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9E47C1-827C-0FD7-9679-09EA0D147105}"/>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6A0A6F70-5299-B735-1C05-B77EB0D6D8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A8F040-8572-44FE-4B6E-DF40CCBBF3D4}"/>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465362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B185F-2ACB-C6C8-047C-B7CE1C11EC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1ECC0E0-DD2D-00C2-3878-C4B8ED3F2E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57A3F0-1485-8546-91F0-44EAC62216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D71BA73-273D-CB9E-6225-186F0DF1E39B}"/>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6" name="Footer Placeholder 5">
            <a:extLst>
              <a:ext uri="{FF2B5EF4-FFF2-40B4-BE49-F238E27FC236}">
                <a16:creationId xmlns:a16="http://schemas.microsoft.com/office/drawing/2014/main" id="{3BF078BC-0C54-0FF8-FBFA-62B299A386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F72144-CA8D-616C-1BF4-01B0673E5146}"/>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15500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34A1C-5D56-860E-A48B-6DBCDA470B9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179DA5-5F2F-1EDB-FFC6-96ED307240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B7BB61-E56D-3669-8B58-909A86CD9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DF9C5A-2960-385A-6ED7-02941CB1B7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F0BED2-6C05-057D-36E8-3591470F09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91A5BF-8A9D-C884-51F0-A11E93C9CD2B}"/>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8" name="Footer Placeholder 7">
            <a:extLst>
              <a:ext uri="{FF2B5EF4-FFF2-40B4-BE49-F238E27FC236}">
                <a16:creationId xmlns:a16="http://schemas.microsoft.com/office/drawing/2014/main" id="{7C1C469E-BA68-9895-0B5F-F0E85B702E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5BE784C-8CE6-778A-FE87-384535B1D692}"/>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66476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25D66-B47B-A754-9009-746C1DA8FE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93F8B7-5DC0-1D67-D20B-8A740323A660}"/>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4" name="Footer Placeholder 3">
            <a:extLst>
              <a:ext uri="{FF2B5EF4-FFF2-40B4-BE49-F238E27FC236}">
                <a16:creationId xmlns:a16="http://schemas.microsoft.com/office/drawing/2014/main" id="{0B407B63-76EE-7175-3FE9-6A9BD71BB5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3F34152-B581-9496-173E-8C6CAC049A7B}"/>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2938142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784F19-CBB0-A9A2-BC0A-3FD169C0BA2C}"/>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3" name="Footer Placeholder 2">
            <a:extLst>
              <a:ext uri="{FF2B5EF4-FFF2-40B4-BE49-F238E27FC236}">
                <a16:creationId xmlns:a16="http://schemas.microsoft.com/office/drawing/2014/main" id="{9980B6F7-0C8B-2E6C-E1C0-333FA188F8C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15EAAC5-F517-BD5A-9EBE-A67ED145DF7A}"/>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249086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95DE2-93E0-3FCC-7F59-2983A13A7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7F96759-3629-90D2-6A75-9239492B2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66789E-AA4F-858B-9C13-D77B7CF3B2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9A1DB7-EE62-485D-AF60-F7DFE58F42E6}"/>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6" name="Footer Placeholder 5">
            <a:extLst>
              <a:ext uri="{FF2B5EF4-FFF2-40B4-BE49-F238E27FC236}">
                <a16:creationId xmlns:a16="http://schemas.microsoft.com/office/drawing/2014/main" id="{E262D1E2-F86C-BE91-E4B7-CC29BBF624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8AE829-AB94-9EEE-2C0E-14AAD260261F}"/>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275905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B818B-768F-2973-0BCC-F8240FB28D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CFAFE01-5A00-20C3-2CFD-692CE25A08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7231E31-BAAF-2CBF-ADAF-065F615D9B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64C035-2BCD-C016-2833-CBCBBD0A64E1}"/>
              </a:ext>
            </a:extLst>
          </p:cNvPr>
          <p:cNvSpPr>
            <a:spLocks noGrp="1"/>
          </p:cNvSpPr>
          <p:nvPr>
            <p:ph type="dt" sz="half" idx="10"/>
          </p:nvPr>
        </p:nvSpPr>
        <p:spPr/>
        <p:txBody>
          <a:bodyPr/>
          <a:lstStyle/>
          <a:p>
            <a:fld id="{971A6119-BF4B-40C1-959F-7F888172A157}" type="datetimeFigureOut">
              <a:rPr lang="en-GB" smtClean="0"/>
              <a:t>31/10/2023</a:t>
            </a:fld>
            <a:endParaRPr lang="en-GB"/>
          </a:p>
        </p:txBody>
      </p:sp>
      <p:sp>
        <p:nvSpPr>
          <p:cNvPr id="6" name="Footer Placeholder 5">
            <a:extLst>
              <a:ext uri="{FF2B5EF4-FFF2-40B4-BE49-F238E27FC236}">
                <a16:creationId xmlns:a16="http://schemas.microsoft.com/office/drawing/2014/main" id="{872F072C-CC98-4F3B-6E1C-9C0881D2AB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F957B-19C5-11C5-3E95-AFD99704BE31}"/>
              </a:ext>
            </a:extLst>
          </p:cNvPr>
          <p:cNvSpPr>
            <a:spLocks noGrp="1"/>
          </p:cNvSpPr>
          <p:nvPr>
            <p:ph type="sldNum" sz="quarter" idx="12"/>
          </p:nvPr>
        </p:nvSpPr>
        <p:spPr/>
        <p:txBody>
          <a:bodyPr/>
          <a:lstStyle/>
          <a:p>
            <a:fld id="{B5CE183C-F8CF-44C6-AD82-8F30937C0D62}" type="slidenum">
              <a:rPr lang="en-GB" smtClean="0"/>
              <a:t>‹#›</a:t>
            </a:fld>
            <a:endParaRPr lang="en-GB"/>
          </a:p>
        </p:txBody>
      </p:sp>
    </p:spTree>
    <p:extLst>
      <p:ext uri="{BB962C8B-B14F-4D97-AF65-F5344CB8AC3E}">
        <p14:creationId xmlns:p14="http://schemas.microsoft.com/office/powerpoint/2010/main" val="405301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10383B-6906-CA8D-326A-25D9B7269C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225BB5-80A6-9BFF-362A-6979CD6F38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0A7476-D47F-6C67-AC5A-56AF7CF5CC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A6119-BF4B-40C1-959F-7F888172A157}" type="datetimeFigureOut">
              <a:rPr lang="en-GB" smtClean="0"/>
              <a:t>31/10/2023</a:t>
            </a:fld>
            <a:endParaRPr lang="en-GB"/>
          </a:p>
        </p:txBody>
      </p:sp>
      <p:sp>
        <p:nvSpPr>
          <p:cNvPr id="5" name="Footer Placeholder 4">
            <a:extLst>
              <a:ext uri="{FF2B5EF4-FFF2-40B4-BE49-F238E27FC236}">
                <a16:creationId xmlns:a16="http://schemas.microsoft.com/office/drawing/2014/main" id="{50142AF1-0A5C-E1D3-A435-804B1D152D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E3C492-DC79-5090-A494-9D8E96120D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E183C-F8CF-44C6-AD82-8F30937C0D62}" type="slidenum">
              <a:rPr lang="en-GB" smtClean="0"/>
              <a:t>‹#›</a:t>
            </a:fld>
            <a:endParaRPr lang="en-GB"/>
          </a:p>
        </p:txBody>
      </p:sp>
    </p:spTree>
    <p:extLst>
      <p:ext uri="{BB962C8B-B14F-4D97-AF65-F5344CB8AC3E}">
        <p14:creationId xmlns:p14="http://schemas.microsoft.com/office/powerpoint/2010/main" val="1686295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microsoft.com/office/2007/relationships/diagramDrawing" Target="../diagrams/drawing1.xml"/><Relationship Id="rId3" Type="http://schemas.openxmlformats.org/officeDocument/2006/relationships/image" Target="../media/image2.svg"/><Relationship Id="rId21" Type="http://schemas.openxmlformats.org/officeDocument/2006/relationships/chart" Target="../charts/chart1.xml"/><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diagramColors" Target="../diagrams/colors1.xml"/><Relationship Id="rId25" Type="http://schemas.openxmlformats.org/officeDocument/2006/relationships/image" Target="../media/image17.svg"/><Relationship Id="rId2" Type="http://schemas.openxmlformats.org/officeDocument/2006/relationships/image" Target="../media/image1.png"/><Relationship Id="rId16" Type="http://schemas.openxmlformats.org/officeDocument/2006/relationships/diagramQuickStyle" Target="../diagrams/quickStyle1.xml"/><Relationship Id="rId20"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16.png"/><Relationship Id="rId5" Type="http://schemas.openxmlformats.org/officeDocument/2006/relationships/image" Target="../media/image4.png"/><Relationship Id="rId15" Type="http://schemas.openxmlformats.org/officeDocument/2006/relationships/diagramLayout" Target="../diagrams/layout1.xml"/><Relationship Id="rId23" Type="http://schemas.openxmlformats.org/officeDocument/2006/relationships/image" Target="../media/image15.png"/><Relationship Id="rId10" Type="http://schemas.openxmlformats.org/officeDocument/2006/relationships/image" Target="../media/image9.png"/><Relationship Id="rId19" Type="http://schemas.openxmlformats.org/officeDocument/2006/relationships/image" Target="../media/image13.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diagramData" Target="../diagrams/data1.xml"/><Relationship Id="rId22" Type="http://schemas.openxmlformats.org/officeDocument/2006/relationships/chart" Target="../charts/chart2.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20.svg"/><Relationship Id="rId3" Type="http://schemas.openxmlformats.org/officeDocument/2006/relationships/image" Target="../media/image2.svg"/><Relationship Id="rId7" Type="http://schemas.openxmlformats.org/officeDocument/2006/relationships/image" Target="../media/image10.svg"/><Relationship Id="rId12"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8.png"/><Relationship Id="rId5" Type="http://schemas.openxmlformats.org/officeDocument/2006/relationships/image" Target="../media/image8.svg"/><Relationship Id="rId15" Type="http://schemas.openxmlformats.org/officeDocument/2006/relationships/image" Target="../media/image22.svg"/><Relationship Id="rId10" Type="http://schemas.openxmlformats.org/officeDocument/2006/relationships/chart" Target="../charts/chart3.xml"/><Relationship Id="rId4" Type="http://schemas.openxmlformats.org/officeDocument/2006/relationships/image" Target="../media/image7.png"/><Relationship Id="rId9" Type="http://schemas.openxmlformats.org/officeDocument/2006/relationships/image" Target="../media/image12.svg"/><Relationship Id="rId1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phic 13" descr="Route (Two Pins With A Path) outline">
            <a:extLst>
              <a:ext uri="{FF2B5EF4-FFF2-40B4-BE49-F238E27FC236}">
                <a16:creationId xmlns:a16="http://schemas.microsoft.com/office/drawing/2014/main" id="{97F989A5-8166-270B-635F-DCA8274AC49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397" y="5518790"/>
            <a:ext cx="1209697" cy="1209697"/>
          </a:xfrm>
          <a:prstGeom prst="rect">
            <a:avLst/>
          </a:prstGeom>
        </p:spPr>
      </p:pic>
      <p:grpSp>
        <p:nvGrpSpPr>
          <p:cNvPr id="60" name="Group 59">
            <a:extLst>
              <a:ext uri="{FF2B5EF4-FFF2-40B4-BE49-F238E27FC236}">
                <a16:creationId xmlns:a16="http://schemas.microsoft.com/office/drawing/2014/main" id="{6CF70540-A30B-7449-5153-EAC4A3B90BEC}"/>
              </a:ext>
            </a:extLst>
          </p:cNvPr>
          <p:cNvGrpSpPr/>
          <p:nvPr/>
        </p:nvGrpSpPr>
        <p:grpSpPr>
          <a:xfrm>
            <a:off x="4366400" y="229295"/>
            <a:ext cx="1582199" cy="1675326"/>
            <a:chOff x="4366400" y="229295"/>
            <a:chExt cx="1582199" cy="1675326"/>
          </a:xfrm>
        </p:grpSpPr>
        <p:pic>
          <p:nvPicPr>
            <p:cNvPr id="26" name="Picture 25">
              <a:extLst>
                <a:ext uri="{FF2B5EF4-FFF2-40B4-BE49-F238E27FC236}">
                  <a16:creationId xmlns:a16="http://schemas.microsoft.com/office/drawing/2014/main" id="{D7E03F20-5EFF-38C5-4CAE-3709DD0E4D3A}"/>
                </a:ext>
              </a:extLst>
            </p:cNvPr>
            <p:cNvPicPr>
              <a:picLocks noChangeAspect="1"/>
            </p:cNvPicPr>
            <p:nvPr/>
          </p:nvPicPr>
          <p:blipFill>
            <a:blip r:embed="rId4"/>
            <a:stretch>
              <a:fillRect/>
            </a:stretch>
          </p:blipFill>
          <p:spPr>
            <a:xfrm>
              <a:off x="4692702" y="229295"/>
              <a:ext cx="1159187" cy="381466"/>
            </a:xfrm>
            <a:prstGeom prst="rect">
              <a:avLst/>
            </a:prstGeom>
          </p:spPr>
        </p:pic>
        <p:pic>
          <p:nvPicPr>
            <p:cNvPr id="33" name="Picture 32">
              <a:extLst>
                <a:ext uri="{FF2B5EF4-FFF2-40B4-BE49-F238E27FC236}">
                  <a16:creationId xmlns:a16="http://schemas.microsoft.com/office/drawing/2014/main" id="{7E20EDC3-2AC6-57CF-3393-22F1F7361784}"/>
                </a:ext>
              </a:extLst>
            </p:cNvPr>
            <p:cNvPicPr>
              <a:picLocks noChangeAspect="1"/>
            </p:cNvPicPr>
            <p:nvPr/>
          </p:nvPicPr>
          <p:blipFill>
            <a:blip r:embed="rId5"/>
            <a:stretch>
              <a:fillRect/>
            </a:stretch>
          </p:blipFill>
          <p:spPr>
            <a:xfrm>
              <a:off x="4366400" y="1425991"/>
              <a:ext cx="1582199" cy="478630"/>
            </a:xfrm>
            <a:prstGeom prst="rect">
              <a:avLst/>
            </a:prstGeom>
          </p:spPr>
        </p:pic>
        <p:pic>
          <p:nvPicPr>
            <p:cNvPr id="34" name="Picture 33">
              <a:extLst>
                <a:ext uri="{FF2B5EF4-FFF2-40B4-BE49-F238E27FC236}">
                  <a16:creationId xmlns:a16="http://schemas.microsoft.com/office/drawing/2014/main" id="{E7C2E1AB-10F8-DDBB-D380-55CD49234E76}"/>
                </a:ext>
              </a:extLst>
            </p:cNvPr>
            <p:cNvPicPr>
              <a:picLocks noChangeAspect="1"/>
            </p:cNvPicPr>
            <p:nvPr/>
          </p:nvPicPr>
          <p:blipFill>
            <a:blip r:embed="rId6"/>
            <a:stretch>
              <a:fillRect/>
            </a:stretch>
          </p:blipFill>
          <p:spPr>
            <a:xfrm>
              <a:off x="4875319" y="658282"/>
              <a:ext cx="788406" cy="841824"/>
            </a:xfrm>
            <a:prstGeom prst="rect">
              <a:avLst/>
            </a:prstGeom>
          </p:spPr>
        </p:pic>
      </p:grpSp>
      <p:pic>
        <p:nvPicPr>
          <p:cNvPr id="39" name="Picture 38">
            <a:extLst>
              <a:ext uri="{FF2B5EF4-FFF2-40B4-BE49-F238E27FC236}">
                <a16:creationId xmlns:a16="http://schemas.microsoft.com/office/drawing/2014/main" id="{0EE6F55E-3DF0-B56B-2FA2-F98E190FECBE}"/>
              </a:ext>
            </a:extLst>
          </p:cNvPr>
          <p:cNvPicPr>
            <a:picLocks noChangeAspect="1"/>
          </p:cNvPicPr>
          <p:nvPr/>
        </p:nvPicPr>
        <p:blipFill>
          <a:blip r:embed="rId7"/>
          <a:stretch>
            <a:fillRect/>
          </a:stretch>
        </p:blipFill>
        <p:spPr>
          <a:xfrm>
            <a:off x="4552068" y="6170951"/>
            <a:ext cx="740327" cy="510226"/>
          </a:xfrm>
          <a:prstGeom prst="rect">
            <a:avLst/>
          </a:prstGeom>
        </p:spPr>
      </p:pic>
      <p:grpSp>
        <p:nvGrpSpPr>
          <p:cNvPr id="56" name="Group 55">
            <a:extLst>
              <a:ext uri="{FF2B5EF4-FFF2-40B4-BE49-F238E27FC236}">
                <a16:creationId xmlns:a16="http://schemas.microsoft.com/office/drawing/2014/main" id="{401D0E4D-F671-C499-FC57-FE61D194FC94}"/>
              </a:ext>
            </a:extLst>
          </p:cNvPr>
          <p:cNvGrpSpPr/>
          <p:nvPr/>
        </p:nvGrpSpPr>
        <p:grpSpPr>
          <a:xfrm>
            <a:off x="281336" y="155864"/>
            <a:ext cx="2648675" cy="1878721"/>
            <a:chOff x="189183" y="156218"/>
            <a:chExt cx="2648675" cy="1878721"/>
          </a:xfrm>
        </p:grpSpPr>
        <p:sp>
          <p:nvSpPr>
            <p:cNvPr id="7" name="TextBox 6">
              <a:extLst>
                <a:ext uri="{FF2B5EF4-FFF2-40B4-BE49-F238E27FC236}">
                  <a16:creationId xmlns:a16="http://schemas.microsoft.com/office/drawing/2014/main" id="{FB61030E-FD59-D50C-CB6E-DA65E9559DA1}"/>
                </a:ext>
              </a:extLst>
            </p:cNvPr>
            <p:cNvSpPr txBox="1"/>
            <p:nvPr/>
          </p:nvSpPr>
          <p:spPr>
            <a:xfrm>
              <a:off x="189183" y="156218"/>
              <a:ext cx="2648675" cy="923330"/>
            </a:xfrm>
            <a:prstGeom prst="rect">
              <a:avLst/>
            </a:prstGeom>
            <a:noFill/>
            <a:ln cmpd="dbl">
              <a:noFill/>
              <a:extLst>
                <a:ext uri="{C807C97D-BFC1-408E-A445-0C87EB9F89A2}">
                  <ask:lineSketchStyleProps xmlns:ask="http://schemas.microsoft.com/office/drawing/2018/sketchyshapes" sd="1219033472">
                    <a:custGeom>
                      <a:avLst/>
                      <a:gdLst>
                        <a:gd name="connsiteX0" fmla="*/ 0 w 5592278"/>
                        <a:gd name="connsiteY0" fmla="*/ 0 h 369332"/>
                        <a:gd name="connsiteX1" fmla="*/ 503305 w 5592278"/>
                        <a:gd name="connsiteY1" fmla="*/ 0 h 369332"/>
                        <a:gd name="connsiteX2" fmla="*/ 894764 w 5592278"/>
                        <a:gd name="connsiteY2" fmla="*/ 0 h 369332"/>
                        <a:gd name="connsiteX3" fmla="*/ 1565838 w 5592278"/>
                        <a:gd name="connsiteY3" fmla="*/ 0 h 369332"/>
                        <a:gd name="connsiteX4" fmla="*/ 2069143 w 5592278"/>
                        <a:gd name="connsiteY4" fmla="*/ 0 h 369332"/>
                        <a:gd name="connsiteX5" fmla="*/ 2572448 w 5592278"/>
                        <a:gd name="connsiteY5" fmla="*/ 0 h 369332"/>
                        <a:gd name="connsiteX6" fmla="*/ 3243521 w 5592278"/>
                        <a:gd name="connsiteY6" fmla="*/ 0 h 369332"/>
                        <a:gd name="connsiteX7" fmla="*/ 3690903 w 5592278"/>
                        <a:gd name="connsiteY7" fmla="*/ 0 h 369332"/>
                        <a:gd name="connsiteX8" fmla="*/ 4361977 w 5592278"/>
                        <a:gd name="connsiteY8" fmla="*/ 0 h 369332"/>
                        <a:gd name="connsiteX9" fmla="*/ 5033050 w 5592278"/>
                        <a:gd name="connsiteY9" fmla="*/ 0 h 369332"/>
                        <a:gd name="connsiteX10" fmla="*/ 5592278 w 5592278"/>
                        <a:gd name="connsiteY10" fmla="*/ 0 h 369332"/>
                        <a:gd name="connsiteX11" fmla="*/ 5592278 w 5592278"/>
                        <a:gd name="connsiteY11" fmla="*/ 369332 h 369332"/>
                        <a:gd name="connsiteX12" fmla="*/ 4977127 w 5592278"/>
                        <a:gd name="connsiteY12" fmla="*/ 369332 h 369332"/>
                        <a:gd name="connsiteX13" fmla="*/ 4306054 w 5592278"/>
                        <a:gd name="connsiteY13" fmla="*/ 369332 h 369332"/>
                        <a:gd name="connsiteX14" fmla="*/ 3634981 w 5592278"/>
                        <a:gd name="connsiteY14" fmla="*/ 369332 h 369332"/>
                        <a:gd name="connsiteX15" fmla="*/ 3187598 w 5592278"/>
                        <a:gd name="connsiteY15" fmla="*/ 369332 h 369332"/>
                        <a:gd name="connsiteX16" fmla="*/ 2628371 w 5592278"/>
                        <a:gd name="connsiteY16" fmla="*/ 369332 h 369332"/>
                        <a:gd name="connsiteX17" fmla="*/ 1957297 w 5592278"/>
                        <a:gd name="connsiteY17" fmla="*/ 369332 h 369332"/>
                        <a:gd name="connsiteX18" fmla="*/ 1398070 w 5592278"/>
                        <a:gd name="connsiteY18" fmla="*/ 369332 h 369332"/>
                        <a:gd name="connsiteX19" fmla="*/ 1006610 w 5592278"/>
                        <a:gd name="connsiteY19" fmla="*/ 369332 h 369332"/>
                        <a:gd name="connsiteX20" fmla="*/ 559228 w 5592278"/>
                        <a:gd name="connsiteY20" fmla="*/ 369332 h 369332"/>
                        <a:gd name="connsiteX21" fmla="*/ 0 w 5592278"/>
                        <a:gd name="connsiteY21" fmla="*/ 369332 h 369332"/>
                        <a:gd name="connsiteX22" fmla="*/ 0 w 5592278"/>
                        <a:gd name="connsiteY22" fmla="*/ 0 h 369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592278" h="369332" extrusionOk="0">
                          <a:moveTo>
                            <a:pt x="0" y="0"/>
                          </a:moveTo>
                          <a:cubicBezTo>
                            <a:pt x="198279" y="-1961"/>
                            <a:pt x="260050" y="1237"/>
                            <a:pt x="503305" y="0"/>
                          </a:cubicBezTo>
                          <a:cubicBezTo>
                            <a:pt x="746561" y="-1237"/>
                            <a:pt x="770809" y="45675"/>
                            <a:pt x="894764" y="0"/>
                          </a:cubicBezTo>
                          <a:cubicBezTo>
                            <a:pt x="1018719" y="-45675"/>
                            <a:pt x="1285411" y="23898"/>
                            <a:pt x="1565838" y="0"/>
                          </a:cubicBezTo>
                          <a:cubicBezTo>
                            <a:pt x="1846265" y="-23898"/>
                            <a:pt x="1863802" y="60011"/>
                            <a:pt x="2069143" y="0"/>
                          </a:cubicBezTo>
                          <a:cubicBezTo>
                            <a:pt x="2274485" y="-60011"/>
                            <a:pt x="2385046" y="14185"/>
                            <a:pt x="2572448" y="0"/>
                          </a:cubicBezTo>
                          <a:cubicBezTo>
                            <a:pt x="2759851" y="-14185"/>
                            <a:pt x="2992982" y="12650"/>
                            <a:pt x="3243521" y="0"/>
                          </a:cubicBezTo>
                          <a:cubicBezTo>
                            <a:pt x="3494060" y="-12650"/>
                            <a:pt x="3596869" y="5670"/>
                            <a:pt x="3690903" y="0"/>
                          </a:cubicBezTo>
                          <a:cubicBezTo>
                            <a:pt x="3784937" y="-5670"/>
                            <a:pt x="4173999" y="73888"/>
                            <a:pt x="4361977" y="0"/>
                          </a:cubicBezTo>
                          <a:cubicBezTo>
                            <a:pt x="4549955" y="-73888"/>
                            <a:pt x="4799230" y="72700"/>
                            <a:pt x="5033050" y="0"/>
                          </a:cubicBezTo>
                          <a:cubicBezTo>
                            <a:pt x="5266870" y="-72700"/>
                            <a:pt x="5338359" y="46710"/>
                            <a:pt x="5592278" y="0"/>
                          </a:cubicBezTo>
                          <a:cubicBezTo>
                            <a:pt x="5608803" y="83761"/>
                            <a:pt x="5549488" y="261680"/>
                            <a:pt x="5592278" y="369332"/>
                          </a:cubicBezTo>
                          <a:cubicBezTo>
                            <a:pt x="5333387" y="427248"/>
                            <a:pt x="5210726" y="350757"/>
                            <a:pt x="4977127" y="369332"/>
                          </a:cubicBezTo>
                          <a:cubicBezTo>
                            <a:pt x="4743528" y="387907"/>
                            <a:pt x="4447444" y="321707"/>
                            <a:pt x="4306054" y="369332"/>
                          </a:cubicBezTo>
                          <a:cubicBezTo>
                            <a:pt x="4164664" y="416957"/>
                            <a:pt x="3791037" y="311754"/>
                            <a:pt x="3634981" y="369332"/>
                          </a:cubicBezTo>
                          <a:cubicBezTo>
                            <a:pt x="3478925" y="426910"/>
                            <a:pt x="3369643" y="345105"/>
                            <a:pt x="3187598" y="369332"/>
                          </a:cubicBezTo>
                          <a:cubicBezTo>
                            <a:pt x="3005553" y="393559"/>
                            <a:pt x="2752860" y="352953"/>
                            <a:pt x="2628371" y="369332"/>
                          </a:cubicBezTo>
                          <a:cubicBezTo>
                            <a:pt x="2503882" y="385711"/>
                            <a:pt x="2266574" y="318524"/>
                            <a:pt x="1957297" y="369332"/>
                          </a:cubicBezTo>
                          <a:cubicBezTo>
                            <a:pt x="1648020" y="420140"/>
                            <a:pt x="1564400" y="354342"/>
                            <a:pt x="1398070" y="369332"/>
                          </a:cubicBezTo>
                          <a:cubicBezTo>
                            <a:pt x="1231740" y="384322"/>
                            <a:pt x="1144032" y="357517"/>
                            <a:pt x="1006610" y="369332"/>
                          </a:cubicBezTo>
                          <a:cubicBezTo>
                            <a:pt x="869188" y="381147"/>
                            <a:pt x="734152" y="356911"/>
                            <a:pt x="559228" y="369332"/>
                          </a:cubicBezTo>
                          <a:cubicBezTo>
                            <a:pt x="384304" y="381753"/>
                            <a:pt x="218434" y="311477"/>
                            <a:pt x="0" y="369332"/>
                          </a:cubicBezTo>
                          <a:cubicBezTo>
                            <a:pt x="-33836" y="278669"/>
                            <a:pt x="30009" y="117837"/>
                            <a:pt x="0" y="0"/>
                          </a:cubicBezTo>
                          <a:close/>
                        </a:path>
                      </a:pathLst>
                    </a:custGeom>
                    <ask:type>
                      <ask:lineSketchNone/>
                    </ask:type>
                  </ask:lineSketchStyleProps>
                </a:ext>
              </a:extLst>
            </a:ln>
          </p:spPr>
          <p:txBody>
            <a:bodyPr wrap="square" rtlCol="0">
              <a:spAutoFit/>
            </a:bodyPr>
            <a:lstStyle/>
            <a:p>
              <a:pPr algn="ctr"/>
              <a:r>
                <a:rPr lang="en-GB" b="1" dirty="0">
                  <a:solidFill>
                    <a:srgbClr val="43435B"/>
                  </a:solidFill>
                  <a:latin typeface="Raleway" panose="020B0503030101060003" pitchFamily="34" charset="0"/>
                  <a:cs typeface="Arial" panose="020B0604020202020204" pitchFamily="34" charset="0"/>
                </a:rPr>
                <a:t>Communities Tackling Loneliness with Transport (TLwT)</a:t>
              </a:r>
            </a:p>
          </p:txBody>
        </p:sp>
        <p:pic>
          <p:nvPicPr>
            <p:cNvPr id="42" name="Graphic 41" descr="Car outline">
              <a:extLst>
                <a:ext uri="{FF2B5EF4-FFF2-40B4-BE49-F238E27FC236}">
                  <a16:creationId xmlns:a16="http://schemas.microsoft.com/office/drawing/2014/main" id="{C1FB1463-5948-A370-63E7-804F51FC995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7402" y="1120539"/>
              <a:ext cx="914400" cy="914400"/>
            </a:xfrm>
            <a:prstGeom prst="rect">
              <a:avLst/>
            </a:prstGeom>
          </p:spPr>
        </p:pic>
        <p:pic>
          <p:nvPicPr>
            <p:cNvPr id="44" name="Graphic 43" descr="Bus outline">
              <a:extLst>
                <a:ext uri="{FF2B5EF4-FFF2-40B4-BE49-F238E27FC236}">
                  <a16:creationId xmlns:a16="http://schemas.microsoft.com/office/drawing/2014/main" id="{B18FA5CE-D4A8-C330-8467-4BDBD70565B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218474" y="1120539"/>
              <a:ext cx="914400" cy="914400"/>
            </a:xfrm>
            <a:prstGeom prst="rect">
              <a:avLst/>
            </a:prstGeom>
          </p:spPr>
        </p:pic>
        <p:pic>
          <p:nvPicPr>
            <p:cNvPr id="46" name="Graphic 45" descr="Cycling outline">
              <a:extLst>
                <a:ext uri="{FF2B5EF4-FFF2-40B4-BE49-F238E27FC236}">
                  <a16:creationId xmlns:a16="http://schemas.microsoft.com/office/drawing/2014/main" id="{93ED78C9-F4CA-6CCA-D87D-EF2B21A89BB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169135" y="1215228"/>
              <a:ext cx="646232" cy="646232"/>
            </a:xfrm>
            <a:prstGeom prst="rect">
              <a:avLst/>
            </a:prstGeom>
          </p:spPr>
        </p:pic>
      </p:grpSp>
      <p:cxnSp>
        <p:nvCxnSpPr>
          <p:cNvPr id="53" name="Straight Connector 52">
            <a:extLst>
              <a:ext uri="{FF2B5EF4-FFF2-40B4-BE49-F238E27FC236}">
                <a16:creationId xmlns:a16="http://schemas.microsoft.com/office/drawing/2014/main" id="{45565AFC-EEB1-A8B7-A97F-E22856759144}"/>
              </a:ext>
            </a:extLst>
          </p:cNvPr>
          <p:cNvCxnSpPr/>
          <p:nvPr/>
        </p:nvCxnSpPr>
        <p:spPr>
          <a:xfrm>
            <a:off x="6096000" y="364382"/>
            <a:ext cx="0" cy="6016354"/>
          </a:xfrm>
          <a:prstGeom prst="line">
            <a:avLst/>
          </a:prstGeom>
          <a:ln>
            <a:solidFill>
              <a:srgbClr val="64D0DA"/>
            </a:solidFill>
            <a:prstDash val="dash"/>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78266E2A-6E1B-8E4E-FF78-EBFBC1007ECE}"/>
              </a:ext>
            </a:extLst>
          </p:cNvPr>
          <p:cNvSpPr txBox="1"/>
          <p:nvPr/>
        </p:nvSpPr>
        <p:spPr>
          <a:xfrm>
            <a:off x="190730" y="1956149"/>
            <a:ext cx="5804716" cy="1579920"/>
          </a:xfrm>
          <a:prstGeom prst="rect">
            <a:avLst/>
          </a:prstGeom>
          <a:noFill/>
          <a:ln>
            <a:solidFill>
              <a:srgbClr val="64D0DA"/>
            </a:solidFill>
            <a:prstDash val="dash"/>
          </a:ln>
        </p:spPr>
        <p:txBody>
          <a:bodyPr wrap="square" rtlCol="0">
            <a:spAutoFit/>
          </a:bodyPr>
          <a:lstStyle/>
          <a:p>
            <a:pPr>
              <a:spcAft>
                <a:spcPts val="750"/>
              </a:spcAft>
            </a:pPr>
            <a:r>
              <a:rPr lang="en-GB" sz="1000" dirty="0">
                <a:solidFill>
                  <a:srgbClr val="065381"/>
                </a:solidFill>
                <a:latin typeface="Raleway" panose="020B0503030101060003" pitchFamily="34" charset="0"/>
              </a:rPr>
              <a:t>Communities Tackling Loneliness with Transport (TLwT) is a Department of Transport funded collaborative project between Action Hampshire, Good Neighbours Network, MHA Hampshire, Age Concern Hampshire, and the University of Winchester. </a:t>
            </a:r>
          </a:p>
          <a:p>
            <a:r>
              <a:rPr lang="en-GB" sz="1000" dirty="0">
                <a:solidFill>
                  <a:srgbClr val="065381"/>
                </a:solidFill>
                <a:latin typeface="Raleway" panose="020B0503030101060003" pitchFamily="34" charset="0"/>
              </a:rPr>
              <a:t>TLwT funded three VCS-based community transport initiatives aimed at reducing loneliness amongst older adults in areas of recognised high loneliness, and where existing transport options were poor (e.g., in rural areas). All projects were delivered entirely through electric vehicles, to understand more about how this could be taken forward sustainably. </a:t>
            </a:r>
          </a:p>
          <a:p>
            <a:endParaRPr lang="en-GB" sz="1000" dirty="0">
              <a:solidFill>
                <a:srgbClr val="065381"/>
              </a:solidFill>
              <a:latin typeface="Raleway" panose="020B0503030101060003" pitchFamily="34" charset="0"/>
            </a:endParaRPr>
          </a:p>
          <a:p>
            <a:r>
              <a:rPr lang="en-GB" sz="1000" dirty="0">
                <a:solidFill>
                  <a:srgbClr val="065381"/>
                </a:solidFill>
                <a:latin typeface="Raleway" panose="020B0503030101060003" pitchFamily="34" charset="0"/>
              </a:rPr>
              <a:t>Projects delivered between September 2022 and August 2023.</a:t>
            </a:r>
            <a:endParaRPr lang="en-GB" sz="1000" dirty="0">
              <a:solidFill>
                <a:srgbClr val="065381"/>
              </a:solidFill>
              <a:effectLst/>
              <a:latin typeface="Raleway" panose="020B0503030101060003" pitchFamily="34" charset="0"/>
              <a:ea typeface="Times New Roman" panose="02020603050405020304" pitchFamily="18" charset="0"/>
            </a:endParaRPr>
          </a:p>
        </p:txBody>
      </p:sp>
      <p:graphicFrame>
        <p:nvGraphicFramePr>
          <p:cNvPr id="61" name="Diagram 60">
            <a:extLst>
              <a:ext uri="{FF2B5EF4-FFF2-40B4-BE49-F238E27FC236}">
                <a16:creationId xmlns:a16="http://schemas.microsoft.com/office/drawing/2014/main" id="{9BA20985-F9DD-A671-3DAD-44033A0DB600}"/>
              </a:ext>
            </a:extLst>
          </p:cNvPr>
          <p:cNvGraphicFramePr/>
          <p:nvPr>
            <p:extLst>
              <p:ext uri="{D42A27DB-BD31-4B8C-83A1-F6EECF244321}">
                <p14:modId xmlns:p14="http://schemas.microsoft.com/office/powerpoint/2010/main" val="2446885585"/>
              </p:ext>
            </p:extLst>
          </p:nvPr>
        </p:nvGraphicFramePr>
        <p:xfrm>
          <a:off x="339555" y="3687588"/>
          <a:ext cx="5429648" cy="2399312"/>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pic>
        <p:nvPicPr>
          <p:cNvPr id="37" name="Picture 36">
            <a:extLst>
              <a:ext uri="{FF2B5EF4-FFF2-40B4-BE49-F238E27FC236}">
                <a16:creationId xmlns:a16="http://schemas.microsoft.com/office/drawing/2014/main" id="{4E11B72D-FE67-0531-0F96-636E7AA467CF}"/>
              </a:ext>
            </a:extLst>
          </p:cNvPr>
          <p:cNvPicPr>
            <a:picLocks noChangeAspect="1"/>
          </p:cNvPicPr>
          <p:nvPr/>
        </p:nvPicPr>
        <p:blipFill>
          <a:blip r:embed="rId19"/>
          <a:stretch>
            <a:fillRect/>
          </a:stretch>
        </p:blipFill>
        <p:spPr>
          <a:xfrm>
            <a:off x="784851" y="6218261"/>
            <a:ext cx="748332" cy="510226"/>
          </a:xfrm>
          <a:prstGeom prst="rect">
            <a:avLst/>
          </a:prstGeom>
        </p:spPr>
      </p:pic>
      <p:pic>
        <p:nvPicPr>
          <p:cNvPr id="40" name="Picture 39">
            <a:extLst>
              <a:ext uri="{FF2B5EF4-FFF2-40B4-BE49-F238E27FC236}">
                <a16:creationId xmlns:a16="http://schemas.microsoft.com/office/drawing/2014/main" id="{57BB7FDF-1B11-7855-0257-29BAA5F877DF}"/>
              </a:ext>
            </a:extLst>
          </p:cNvPr>
          <p:cNvPicPr>
            <a:picLocks noChangeAspect="1"/>
          </p:cNvPicPr>
          <p:nvPr/>
        </p:nvPicPr>
        <p:blipFill>
          <a:blip r:embed="rId20"/>
          <a:stretch>
            <a:fillRect/>
          </a:stretch>
        </p:blipFill>
        <p:spPr>
          <a:xfrm>
            <a:off x="2352867" y="6394640"/>
            <a:ext cx="1310754" cy="286537"/>
          </a:xfrm>
          <a:prstGeom prst="rect">
            <a:avLst/>
          </a:prstGeom>
        </p:spPr>
      </p:pic>
      <p:sp>
        <p:nvSpPr>
          <p:cNvPr id="62" name="TextBox 61">
            <a:extLst>
              <a:ext uri="{FF2B5EF4-FFF2-40B4-BE49-F238E27FC236}">
                <a16:creationId xmlns:a16="http://schemas.microsoft.com/office/drawing/2014/main" id="{F1CA48EB-FD9F-FF33-81ED-B507EF711A3F}"/>
              </a:ext>
            </a:extLst>
          </p:cNvPr>
          <p:cNvSpPr txBox="1"/>
          <p:nvPr/>
        </p:nvSpPr>
        <p:spPr>
          <a:xfrm>
            <a:off x="6297106" y="241271"/>
            <a:ext cx="5613558" cy="369332"/>
          </a:xfrm>
          <a:prstGeom prst="rect">
            <a:avLst/>
          </a:prstGeom>
          <a:solidFill>
            <a:srgbClr val="64D0DA"/>
          </a:solidFill>
        </p:spPr>
        <p:txBody>
          <a:bodyPr wrap="square" rtlCol="0">
            <a:spAutoFit/>
          </a:bodyPr>
          <a:lstStyle/>
          <a:p>
            <a:pPr algn="ctr"/>
            <a:r>
              <a:rPr lang="en-GB" dirty="0">
                <a:solidFill>
                  <a:schemeClr val="bg1"/>
                </a:solidFill>
              </a:rPr>
              <a:t>WHO THE PROJECT SUPPORTED</a:t>
            </a:r>
          </a:p>
        </p:txBody>
      </p:sp>
      <p:sp>
        <p:nvSpPr>
          <p:cNvPr id="67" name="TextBox 66">
            <a:extLst>
              <a:ext uri="{FF2B5EF4-FFF2-40B4-BE49-F238E27FC236}">
                <a16:creationId xmlns:a16="http://schemas.microsoft.com/office/drawing/2014/main" id="{11048384-3BDC-2E97-742C-908B23D93C4B}"/>
              </a:ext>
            </a:extLst>
          </p:cNvPr>
          <p:cNvSpPr txBox="1"/>
          <p:nvPr/>
        </p:nvSpPr>
        <p:spPr>
          <a:xfrm>
            <a:off x="6239557" y="2114296"/>
            <a:ext cx="1763251" cy="523220"/>
          </a:xfrm>
          <a:prstGeom prst="rect">
            <a:avLst/>
          </a:prstGeom>
          <a:solidFill>
            <a:srgbClr val="F0EFEE"/>
          </a:solidFill>
          <a:effectLst>
            <a:softEdge rad="12700"/>
          </a:effectLst>
        </p:spPr>
        <p:txBody>
          <a:bodyPr wrap="square" rtlCol="0">
            <a:spAutoFit/>
          </a:bodyPr>
          <a:lstStyle/>
          <a:p>
            <a:pPr algn="ctr"/>
            <a:r>
              <a:rPr lang="en-GB" sz="1400" dirty="0">
                <a:solidFill>
                  <a:srgbClr val="065381"/>
                </a:solidFill>
                <a:latin typeface="Raleway" panose="020B0503030101060003" pitchFamily="34" charset="0"/>
              </a:rPr>
              <a:t>258 people were supported</a:t>
            </a:r>
          </a:p>
        </p:txBody>
      </p:sp>
      <p:cxnSp>
        <p:nvCxnSpPr>
          <p:cNvPr id="85" name="Straight Connector 84">
            <a:extLst>
              <a:ext uri="{FF2B5EF4-FFF2-40B4-BE49-F238E27FC236}">
                <a16:creationId xmlns:a16="http://schemas.microsoft.com/office/drawing/2014/main" id="{DB1EB555-04AC-2641-E8A6-ECE8749F79CF}"/>
              </a:ext>
            </a:extLst>
          </p:cNvPr>
          <p:cNvCxnSpPr/>
          <p:nvPr/>
        </p:nvCxnSpPr>
        <p:spPr>
          <a:xfrm>
            <a:off x="8210746" y="857839"/>
            <a:ext cx="0" cy="5522897"/>
          </a:xfrm>
          <a:prstGeom prst="line">
            <a:avLst/>
          </a:prstGeom>
          <a:ln>
            <a:solidFill>
              <a:srgbClr val="64D0DA"/>
            </a:solidFill>
            <a:prstDash val="dash"/>
          </a:ln>
        </p:spPr>
        <p:style>
          <a:lnRef idx="1">
            <a:schemeClr val="accent1"/>
          </a:lnRef>
          <a:fillRef idx="0">
            <a:schemeClr val="accent1"/>
          </a:fillRef>
          <a:effectRef idx="0">
            <a:schemeClr val="accent1"/>
          </a:effectRef>
          <a:fontRef idx="minor">
            <a:schemeClr val="tx1"/>
          </a:fontRef>
        </p:style>
      </p:cxnSp>
      <p:grpSp>
        <p:nvGrpSpPr>
          <p:cNvPr id="89" name="Group 88">
            <a:extLst>
              <a:ext uri="{FF2B5EF4-FFF2-40B4-BE49-F238E27FC236}">
                <a16:creationId xmlns:a16="http://schemas.microsoft.com/office/drawing/2014/main" id="{19979155-5E3F-BCAC-EC0F-0AD89A563F14}"/>
              </a:ext>
            </a:extLst>
          </p:cNvPr>
          <p:cNvGrpSpPr/>
          <p:nvPr/>
        </p:nvGrpSpPr>
        <p:grpSpPr>
          <a:xfrm>
            <a:off x="8231038" y="3597321"/>
            <a:ext cx="3655852" cy="2325854"/>
            <a:chOff x="7679824" y="3068717"/>
            <a:chExt cx="3832769" cy="1736922"/>
          </a:xfrm>
        </p:grpSpPr>
        <p:graphicFrame>
          <p:nvGraphicFramePr>
            <p:cNvPr id="74" name="Chart 73">
              <a:extLst>
                <a:ext uri="{FF2B5EF4-FFF2-40B4-BE49-F238E27FC236}">
                  <a16:creationId xmlns:a16="http://schemas.microsoft.com/office/drawing/2014/main" id="{45D1577D-A1E6-D9BA-E6E5-211A58FF8E4C}"/>
                </a:ext>
              </a:extLst>
            </p:cNvPr>
            <p:cNvGraphicFramePr/>
            <p:nvPr>
              <p:extLst>
                <p:ext uri="{D42A27DB-BD31-4B8C-83A1-F6EECF244321}">
                  <p14:modId xmlns:p14="http://schemas.microsoft.com/office/powerpoint/2010/main" val="876274470"/>
                </p:ext>
              </p:extLst>
            </p:nvPr>
          </p:nvGraphicFramePr>
          <p:xfrm>
            <a:off x="8552490" y="3068717"/>
            <a:ext cx="2089410" cy="1736922"/>
          </p:xfrm>
          <a:graphic>
            <a:graphicData uri="http://schemas.openxmlformats.org/drawingml/2006/chart">
              <c:chart xmlns:c="http://schemas.openxmlformats.org/drawingml/2006/chart" xmlns:r="http://schemas.openxmlformats.org/officeDocument/2006/relationships" r:id="rId21"/>
            </a:graphicData>
          </a:graphic>
        </p:graphicFrame>
        <p:sp>
          <p:nvSpPr>
            <p:cNvPr id="87" name="TextBox 86">
              <a:extLst>
                <a:ext uri="{FF2B5EF4-FFF2-40B4-BE49-F238E27FC236}">
                  <a16:creationId xmlns:a16="http://schemas.microsoft.com/office/drawing/2014/main" id="{1D4AE63B-B710-F683-CCC6-CB0C5184C02A}"/>
                </a:ext>
              </a:extLst>
            </p:cNvPr>
            <p:cNvSpPr txBox="1"/>
            <p:nvPr/>
          </p:nvSpPr>
          <p:spPr>
            <a:xfrm>
              <a:off x="10252178" y="3297292"/>
              <a:ext cx="1260415" cy="390735"/>
            </a:xfrm>
            <a:prstGeom prst="rect">
              <a:avLst/>
            </a:prstGeom>
            <a:solidFill>
              <a:schemeClr val="bg1"/>
            </a:solidFill>
          </p:spPr>
          <p:txBody>
            <a:bodyPr wrap="square" rtlCol="0">
              <a:spAutoFit/>
            </a:bodyPr>
            <a:lstStyle/>
            <a:p>
              <a:pPr algn="ctr"/>
              <a:r>
                <a:rPr lang="en-GB" sz="1400" dirty="0">
                  <a:solidFill>
                    <a:srgbClr val="43435B"/>
                  </a:solidFill>
                  <a:latin typeface="Raleway" panose="020B0503030101060003" pitchFamily="34" charset="0"/>
                </a:rPr>
                <a:t>30% were Male</a:t>
              </a:r>
            </a:p>
          </p:txBody>
        </p:sp>
        <p:sp>
          <p:nvSpPr>
            <p:cNvPr id="88" name="TextBox 87">
              <a:extLst>
                <a:ext uri="{FF2B5EF4-FFF2-40B4-BE49-F238E27FC236}">
                  <a16:creationId xmlns:a16="http://schemas.microsoft.com/office/drawing/2014/main" id="{0544C174-8DE6-CDAD-6EE0-DA19E5C5F005}"/>
                </a:ext>
              </a:extLst>
            </p:cNvPr>
            <p:cNvSpPr txBox="1"/>
            <p:nvPr/>
          </p:nvSpPr>
          <p:spPr>
            <a:xfrm>
              <a:off x="7679824" y="4152996"/>
              <a:ext cx="1222873" cy="390735"/>
            </a:xfrm>
            <a:prstGeom prst="rect">
              <a:avLst/>
            </a:prstGeom>
            <a:solidFill>
              <a:schemeClr val="bg1"/>
            </a:solidFill>
          </p:spPr>
          <p:txBody>
            <a:bodyPr wrap="square" rtlCol="0">
              <a:spAutoFit/>
            </a:bodyPr>
            <a:lstStyle/>
            <a:p>
              <a:pPr algn="ctr"/>
              <a:r>
                <a:rPr lang="en-GB" sz="1400" dirty="0">
                  <a:solidFill>
                    <a:srgbClr val="065381"/>
                  </a:solidFill>
                  <a:latin typeface="Raleway" panose="020B0503030101060003" pitchFamily="34" charset="0"/>
                </a:rPr>
                <a:t>70% were Female</a:t>
              </a:r>
            </a:p>
          </p:txBody>
        </p:sp>
      </p:grpSp>
      <p:grpSp>
        <p:nvGrpSpPr>
          <p:cNvPr id="102" name="Group 101">
            <a:extLst>
              <a:ext uri="{FF2B5EF4-FFF2-40B4-BE49-F238E27FC236}">
                <a16:creationId xmlns:a16="http://schemas.microsoft.com/office/drawing/2014/main" id="{5516E58D-B25E-3874-5281-D611C6FA35B5}"/>
              </a:ext>
            </a:extLst>
          </p:cNvPr>
          <p:cNvGrpSpPr/>
          <p:nvPr/>
        </p:nvGrpSpPr>
        <p:grpSpPr>
          <a:xfrm>
            <a:off x="8231038" y="752411"/>
            <a:ext cx="3639285" cy="2370457"/>
            <a:chOff x="8184037" y="762640"/>
            <a:chExt cx="3777787" cy="1990539"/>
          </a:xfrm>
        </p:grpSpPr>
        <p:graphicFrame>
          <p:nvGraphicFramePr>
            <p:cNvPr id="83" name="Chart 82">
              <a:extLst>
                <a:ext uri="{FF2B5EF4-FFF2-40B4-BE49-F238E27FC236}">
                  <a16:creationId xmlns:a16="http://schemas.microsoft.com/office/drawing/2014/main" id="{ACE4B943-BB78-27BC-02F7-9500F6BDC444}"/>
                </a:ext>
              </a:extLst>
            </p:cNvPr>
            <p:cNvGraphicFramePr/>
            <p:nvPr>
              <p:extLst>
                <p:ext uri="{D42A27DB-BD31-4B8C-83A1-F6EECF244321}">
                  <p14:modId xmlns:p14="http://schemas.microsoft.com/office/powerpoint/2010/main" val="1035272510"/>
                </p:ext>
              </p:extLst>
            </p:nvPr>
          </p:nvGraphicFramePr>
          <p:xfrm>
            <a:off x="8536671" y="762640"/>
            <a:ext cx="2788082" cy="1990539"/>
          </p:xfrm>
          <a:graphic>
            <a:graphicData uri="http://schemas.openxmlformats.org/drawingml/2006/chart">
              <c:chart xmlns:c="http://schemas.openxmlformats.org/drawingml/2006/chart" xmlns:r="http://schemas.openxmlformats.org/officeDocument/2006/relationships" r:id="rId22"/>
            </a:graphicData>
          </a:graphic>
        </p:graphicFrame>
        <p:sp>
          <p:nvSpPr>
            <p:cNvPr id="86" name="TextBox 85">
              <a:extLst>
                <a:ext uri="{FF2B5EF4-FFF2-40B4-BE49-F238E27FC236}">
                  <a16:creationId xmlns:a16="http://schemas.microsoft.com/office/drawing/2014/main" id="{6C003B7A-FF37-16C5-36B1-A406BC73A976}"/>
                </a:ext>
              </a:extLst>
            </p:cNvPr>
            <p:cNvSpPr txBox="1"/>
            <p:nvPr/>
          </p:nvSpPr>
          <p:spPr>
            <a:xfrm>
              <a:off x="8184037" y="805083"/>
              <a:ext cx="1094167" cy="620277"/>
            </a:xfrm>
            <a:prstGeom prst="rect">
              <a:avLst/>
            </a:prstGeom>
            <a:solidFill>
              <a:schemeClr val="bg1"/>
            </a:solidFill>
          </p:spPr>
          <p:txBody>
            <a:bodyPr wrap="square" rtlCol="0">
              <a:spAutoFit/>
            </a:bodyPr>
            <a:lstStyle/>
            <a:p>
              <a:pPr algn="ctr"/>
              <a:r>
                <a:rPr lang="en-GB" sz="1400" dirty="0">
                  <a:solidFill>
                    <a:srgbClr val="065381"/>
                  </a:solidFill>
                  <a:latin typeface="Raleway" panose="020B0503030101060003" pitchFamily="34" charset="0"/>
                </a:rPr>
                <a:t>83% were over the </a:t>
              </a:r>
            </a:p>
            <a:p>
              <a:pPr algn="ctr"/>
              <a:r>
                <a:rPr lang="en-GB" sz="1400" dirty="0">
                  <a:solidFill>
                    <a:srgbClr val="065381"/>
                  </a:solidFill>
                  <a:latin typeface="Raleway" panose="020B0503030101060003" pitchFamily="34" charset="0"/>
                </a:rPr>
                <a:t>age of 70</a:t>
              </a:r>
            </a:p>
          </p:txBody>
        </p:sp>
        <p:sp>
          <p:nvSpPr>
            <p:cNvPr id="90" name="TextBox 89">
              <a:extLst>
                <a:ext uri="{FF2B5EF4-FFF2-40B4-BE49-F238E27FC236}">
                  <a16:creationId xmlns:a16="http://schemas.microsoft.com/office/drawing/2014/main" id="{559B6E33-ABF3-1F09-9AE0-0AC681D89330}"/>
                </a:ext>
              </a:extLst>
            </p:cNvPr>
            <p:cNvSpPr txBox="1"/>
            <p:nvPr/>
          </p:nvSpPr>
          <p:spPr>
            <a:xfrm>
              <a:off x="10749751" y="1820533"/>
              <a:ext cx="1137112" cy="620277"/>
            </a:xfrm>
            <a:prstGeom prst="rect">
              <a:avLst/>
            </a:prstGeom>
            <a:solidFill>
              <a:schemeClr val="bg1"/>
            </a:solidFill>
          </p:spPr>
          <p:txBody>
            <a:bodyPr wrap="square" rtlCol="0">
              <a:spAutoFit/>
            </a:bodyPr>
            <a:lstStyle/>
            <a:p>
              <a:r>
                <a:rPr lang="en-GB" sz="1400" dirty="0">
                  <a:solidFill>
                    <a:srgbClr val="065381"/>
                  </a:solidFill>
                  <a:latin typeface="Raleway" panose="020B0503030101060003" pitchFamily="34" charset="0"/>
                </a:rPr>
                <a:t>14.2% were aged 50-70</a:t>
              </a:r>
            </a:p>
          </p:txBody>
        </p:sp>
        <p:sp>
          <p:nvSpPr>
            <p:cNvPr id="91" name="TextBox 90">
              <a:extLst>
                <a:ext uri="{FF2B5EF4-FFF2-40B4-BE49-F238E27FC236}">
                  <a16:creationId xmlns:a16="http://schemas.microsoft.com/office/drawing/2014/main" id="{F6742027-9A56-BDC6-2EDA-43CB3811C05D}"/>
                </a:ext>
              </a:extLst>
            </p:cNvPr>
            <p:cNvSpPr txBox="1"/>
            <p:nvPr/>
          </p:nvSpPr>
          <p:spPr>
            <a:xfrm>
              <a:off x="10687848" y="806325"/>
              <a:ext cx="1273976" cy="738664"/>
            </a:xfrm>
            <a:prstGeom prst="rect">
              <a:avLst/>
            </a:prstGeom>
            <a:solidFill>
              <a:schemeClr val="bg1"/>
            </a:solidFill>
          </p:spPr>
          <p:txBody>
            <a:bodyPr wrap="square" rtlCol="0">
              <a:spAutoFit/>
            </a:bodyPr>
            <a:lstStyle/>
            <a:p>
              <a:r>
                <a:rPr lang="en-GB" sz="1400" dirty="0">
                  <a:solidFill>
                    <a:srgbClr val="065381"/>
                  </a:solidFill>
                  <a:latin typeface="Raleway" panose="020B0503030101060003" pitchFamily="34" charset="0"/>
                </a:rPr>
                <a:t>2.9% were under the age of 50</a:t>
              </a:r>
            </a:p>
          </p:txBody>
        </p:sp>
      </p:grpSp>
      <p:pic>
        <p:nvPicPr>
          <p:cNvPr id="93" name="Picture 92" descr="A white circle on a black background&#10;&#10;Description automatically generated">
            <a:extLst>
              <a:ext uri="{FF2B5EF4-FFF2-40B4-BE49-F238E27FC236}">
                <a16:creationId xmlns:a16="http://schemas.microsoft.com/office/drawing/2014/main" id="{0713FBE6-19D7-C804-2FE0-34345A3E518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6406162" y="762640"/>
            <a:ext cx="1199619" cy="1199619"/>
          </a:xfrm>
          <a:prstGeom prst="rect">
            <a:avLst/>
          </a:prstGeom>
        </p:spPr>
      </p:pic>
      <p:sp>
        <p:nvSpPr>
          <p:cNvPr id="94" name="TextBox 93">
            <a:extLst>
              <a:ext uri="{FF2B5EF4-FFF2-40B4-BE49-F238E27FC236}">
                <a16:creationId xmlns:a16="http://schemas.microsoft.com/office/drawing/2014/main" id="{94125204-3936-A525-657A-DD0E04F054C4}"/>
              </a:ext>
            </a:extLst>
          </p:cNvPr>
          <p:cNvSpPr txBox="1"/>
          <p:nvPr/>
        </p:nvSpPr>
        <p:spPr>
          <a:xfrm>
            <a:off x="6261422" y="4036910"/>
            <a:ext cx="1778175" cy="2462213"/>
          </a:xfrm>
          <a:prstGeom prst="rect">
            <a:avLst/>
          </a:prstGeom>
          <a:solidFill>
            <a:srgbClr val="F0EFEE"/>
          </a:solidFill>
          <a:effectLst>
            <a:softEdge rad="12700"/>
          </a:effectLst>
        </p:spPr>
        <p:txBody>
          <a:bodyPr wrap="square" rtlCol="0">
            <a:spAutoFit/>
          </a:bodyPr>
          <a:lstStyle/>
          <a:p>
            <a:pPr algn="ctr"/>
            <a:r>
              <a:rPr lang="en-GB" sz="1400" dirty="0">
                <a:solidFill>
                  <a:srgbClr val="065381"/>
                </a:solidFill>
                <a:latin typeface="Raleway" panose="020B0503030101060003" pitchFamily="34" charset="0"/>
              </a:rPr>
              <a:t>68.3% of participants had a long-term health condition or disability</a:t>
            </a:r>
          </a:p>
          <a:p>
            <a:pPr algn="ctr"/>
            <a:endParaRPr lang="en-GB" sz="1400" dirty="0">
              <a:solidFill>
                <a:srgbClr val="065381"/>
              </a:solidFill>
              <a:latin typeface="Raleway" panose="020B0503030101060003" pitchFamily="34" charset="0"/>
            </a:endParaRPr>
          </a:p>
          <a:p>
            <a:pPr algn="ctr"/>
            <a:r>
              <a:rPr lang="en-GB" sz="1400" dirty="0">
                <a:solidFill>
                  <a:srgbClr val="065381"/>
                </a:solidFill>
                <a:latin typeface="Raleway" panose="020B0503030101060003" pitchFamily="34" charset="0"/>
              </a:rPr>
              <a:t>Of which, 23% had a mobility impairment and 12% multiple disabilities</a:t>
            </a:r>
          </a:p>
        </p:txBody>
      </p:sp>
      <p:pic>
        <p:nvPicPr>
          <p:cNvPr id="98" name="Graphic 97" descr="Medical outline">
            <a:extLst>
              <a:ext uri="{FF2B5EF4-FFF2-40B4-BE49-F238E27FC236}">
                <a16:creationId xmlns:a16="http://schemas.microsoft.com/office/drawing/2014/main" id="{F45B9A7F-A1C2-A94A-DDAE-D190556211DF}"/>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6578150" y="3008752"/>
            <a:ext cx="914400" cy="914400"/>
          </a:xfrm>
          <a:prstGeom prst="rect">
            <a:avLst/>
          </a:prstGeom>
        </p:spPr>
      </p:pic>
      <p:cxnSp>
        <p:nvCxnSpPr>
          <p:cNvPr id="106" name="Straight Connector 105">
            <a:extLst>
              <a:ext uri="{FF2B5EF4-FFF2-40B4-BE49-F238E27FC236}">
                <a16:creationId xmlns:a16="http://schemas.microsoft.com/office/drawing/2014/main" id="{6975E0A2-7C51-5EDD-1BF4-8420E439C373}"/>
              </a:ext>
            </a:extLst>
          </p:cNvPr>
          <p:cNvCxnSpPr/>
          <p:nvPr/>
        </p:nvCxnSpPr>
        <p:spPr>
          <a:xfrm>
            <a:off x="8492991" y="3531567"/>
            <a:ext cx="3305119" cy="0"/>
          </a:xfrm>
          <a:prstGeom prst="line">
            <a:avLst/>
          </a:prstGeom>
          <a:ln>
            <a:solidFill>
              <a:srgbClr val="64D0DA"/>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4743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347E00C-2A61-1F8A-02AF-B340D2B3F0E3}"/>
              </a:ext>
            </a:extLst>
          </p:cNvPr>
          <p:cNvSpPr txBox="1"/>
          <p:nvPr/>
        </p:nvSpPr>
        <p:spPr>
          <a:xfrm>
            <a:off x="216818" y="203564"/>
            <a:ext cx="5613558" cy="400110"/>
          </a:xfrm>
          <a:prstGeom prst="rect">
            <a:avLst/>
          </a:prstGeom>
          <a:solidFill>
            <a:srgbClr val="64D0DA"/>
          </a:solidFill>
        </p:spPr>
        <p:txBody>
          <a:bodyPr wrap="square" rtlCol="0">
            <a:spAutoFit/>
          </a:bodyPr>
          <a:lstStyle/>
          <a:p>
            <a:pPr algn="ctr"/>
            <a:r>
              <a:rPr lang="en-GB" sz="2000" dirty="0">
                <a:solidFill>
                  <a:schemeClr val="bg1"/>
                </a:solidFill>
              </a:rPr>
              <a:t>TRIPS AND DESTINATIONS</a:t>
            </a:r>
          </a:p>
        </p:txBody>
      </p:sp>
      <p:cxnSp>
        <p:nvCxnSpPr>
          <p:cNvPr id="9" name="Straight Connector 8">
            <a:extLst>
              <a:ext uri="{FF2B5EF4-FFF2-40B4-BE49-F238E27FC236}">
                <a16:creationId xmlns:a16="http://schemas.microsoft.com/office/drawing/2014/main" id="{05186DFC-6B3F-34B0-1AFB-97A218195F91}"/>
              </a:ext>
            </a:extLst>
          </p:cNvPr>
          <p:cNvCxnSpPr/>
          <p:nvPr/>
        </p:nvCxnSpPr>
        <p:spPr>
          <a:xfrm>
            <a:off x="6096000" y="203564"/>
            <a:ext cx="0" cy="6378211"/>
          </a:xfrm>
          <a:prstGeom prst="line">
            <a:avLst/>
          </a:prstGeom>
          <a:ln>
            <a:solidFill>
              <a:srgbClr val="64D0DA"/>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EA9E30E-0AEF-1DEF-3DB3-153C750BAC78}"/>
              </a:ext>
            </a:extLst>
          </p:cNvPr>
          <p:cNvSpPr txBox="1"/>
          <p:nvPr/>
        </p:nvSpPr>
        <p:spPr>
          <a:xfrm>
            <a:off x="3198253" y="1216038"/>
            <a:ext cx="2567964" cy="523220"/>
          </a:xfrm>
          <a:prstGeom prst="rect">
            <a:avLst/>
          </a:prstGeom>
          <a:solidFill>
            <a:srgbClr val="F0EFEE"/>
          </a:solidFill>
          <a:effectLst>
            <a:softEdge rad="12700"/>
          </a:effectLst>
        </p:spPr>
        <p:txBody>
          <a:bodyPr wrap="square" rtlCol="0">
            <a:spAutoFit/>
          </a:bodyPr>
          <a:lstStyle/>
          <a:p>
            <a:pPr algn="ctr"/>
            <a:r>
              <a:rPr lang="en-GB" sz="1400" dirty="0">
                <a:solidFill>
                  <a:srgbClr val="065381"/>
                </a:solidFill>
                <a:latin typeface="Raleway" panose="020B0503030101060003" pitchFamily="34" charset="0"/>
              </a:rPr>
              <a:t>1591 trips were taken across the project</a:t>
            </a:r>
          </a:p>
        </p:txBody>
      </p:sp>
      <p:pic>
        <p:nvPicPr>
          <p:cNvPr id="13" name="Graphic 12" descr="Route (Two Pins With A Path) outline">
            <a:extLst>
              <a:ext uri="{FF2B5EF4-FFF2-40B4-BE49-F238E27FC236}">
                <a16:creationId xmlns:a16="http://schemas.microsoft.com/office/drawing/2014/main" id="{DBD8E853-E472-4D8C-7112-0668D18380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397" y="5518790"/>
            <a:ext cx="1209697" cy="1209697"/>
          </a:xfrm>
          <a:prstGeom prst="rect">
            <a:avLst/>
          </a:prstGeom>
        </p:spPr>
      </p:pic>
      <p:grpSp>
        <p:nvGrpSpPr>
          <p:cNvPr id="14" name="Group 13">
            <a:extLst>
              <a:ext uri="{FF2B5EF4-FFF2-40B4-BE49-F238E27FC236}">
                <a16:creationId xmlns:a16="http://schemas.microsoft.com/office/drawing/2014/main" id="{370DB255-3AEE-A846-54E6-7D7F29FAA78E}"/>
              </a:ext>
            </a:extLst>
          </p:cNvPr>
          <p:cNvGrpSpPr/>
          <p:nvPr/>
        </p:nvGrpSpPr>
        <p:grpSpPr>
          <a:xfrm>
            <a:off x="273382" y="1053425"/>
            <a:ext cx="2567965" cy="914400"/>
            <a:chOff x="247402" y="1120539"/>
            <a:chExt cx="2567965" cy="914400"/>
          </a:xfrm>
        </p:grpSpPr>
        <p:pic>
          <p:nvPicPr>
            <p:cNvPr id="16" name="Graphic 15" descr="Car outline">
              <a:extLst>
                <a:ext uri="{FF2B5EF4-FFF2-40B4-BE49-F238E27FC236}">
                  <a16:creationId xmlns:a16="http://schemas.microsoft.com/office/drawing/2014/main" id="{1D3E8F33-06D9-9F5F-DC50-784B788BA03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7402" y="1120539"/>
              <a:ext cx="914400" cy="914400"/>
            </a:xfrm>
            <a:prstGeom prst="rect">
              <a:avLst/>
            </a:prstGeom>
          </p:spPr>
        </p:pic>
        <p:pic>
          <p:nvPicPr>
            <p:cNvPr id="17" name="Graphic 16" descr="Bus outline">
              <a:extLst>
                <a:ext uri="{FF2B5EF4-FFF2-40B4-BE49-F238E27FC236}">
                  <a16:creationId xmlns:a16="http://schemas.microsoft.com/office/drawing/2014/main" id="{DD682567-EA02-4046-D013-7442DEB5FC7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18474" y="1120539"/>
              <a:ext cx="914400" cy="914400"/>
            </a:xfrm>
            <a:prstGeom prst="rect">
              <a:avLst/>
            </a:prstGeom>
          </p:spPr>
        </p:pic>
        <p:pic>
          <p:nvPicPr>
            <p:cNvPr id="18" name="Graphic 17" descr="Cycling outline">
              <a:extLst>
                <a:ext uri="{FF2B5EF4-FFF2-40B4-BE49-F238E27FC236}">
                  <a16:creationId xmlns:a16="http://schemas.microsoft.com/office/drawing/2014/main" id="{38CD361C-1B21-AD19-7ABE-8ED54A3FD0F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169135" y="1215228"/>
              <a:ext cx="646232" cy="646232"/>
            </a:xfrm>
            <a:prstGeom prst="rect">
              <a:avLst/>
            </a:prstGeom>
          </p:spPr>
        </p:pic>
      </p:grpSp>
      <p:graphicFrame>
        <p:nvGraphicFramePr>
          <p:cNvPr id="21" name="Chart 20">
            <a:extLst>
              <a:ext uri="{FF2B5EF4-FFF2-40B4-BE49-F238E27FC236}">
                <a16:creationId xmlns:a16="http://schemas.microsoft.com/office/drawing/2014/main" id="{98ECC0E4-51F5-1D59-DD2E-09DBAFB0C03A}"/>
              </a:ext>
            </a:extLst>
          </p:cNvPr>
          <p:cNvGraphicFramePr/>
          <p:nvPr>
            <p:extLst>
              <p:ext uri="{D42A27DB-BD31-4B8C-83A1-F6EECF244321}">
                <p14:modId xmlns:p14="http://schemas.microsoft.com/office/powerpoint/2010/main" val="6850938"/>
              </p:ext>
            </p:extLst>
          </p:nvPr>
        </p:nvGraphicFramePr>
        <p:xfrm>
          <a:off x="730582" y="2244063"/>
          <a:ext cx="4588759" cy="2413133"/>
        </p:xfrm>
        <a:graphic>
          <a:graphicData uri="http://schemas.openxmlformats.org/drawingml/2006/chart">
            <c:chart xmlns:c="http://schemas.openxmlformats.org/drawingml/2006/chart" xmlns:r="http://schemas.openxmlformats.org/officeDocument/2006/relationships" r:id="rId10"/>
          </a:graphicData>
        </a:graphic>
      </p:graphicFrame>
      <p:sp>
        <p:nvSpPr>
          <p:cNvPr id="22" name="TextBox 21">
            <a:extLst>
              <a:ext uri="{FF2B5EF4-FFF2-40B4-BE49-F238E27FC236}">
                <a16:creationId xmlns:a16="http://schemas.microsoft.com/office/drawing/2014/main" id="{1232CD08-D0AB-ED4E-B441-DC99C3457BF6}"/>
              </a:ext>
            </a:extLst>
          </p:cNvPr>
          <p:cNvSpPr txBox="1"/>
          <p:nvPr/>
        </p:nvSpPr>
        <p:spPr>
          <a:xfrm>
            <a:off x="314746" y="4936485"/>
            <a:ext cx="5613558" cy="954107"/>
          </a:xfrm>
          <a:prstGeom prst="rect">
            <a:avLst/>
          </a:prstGeom>
          <a:solidFill>
            <a:srgbClr val="F0EFEE"/>
          </a:solidFill>
          <a:effectLst>
            <a:softEdge rad="12700"/>
          </a:effectLst>
        </p:spPr>
        <p:txBody>
          <a:bodyPr wrap="square" rtlCol="0">
            <a:spAutoFit/>
          </a:bodyPr>
          <a:lstStyle/>
          <a:p>
            <a:pPr algn="ctr"/>
            <a:r>
              <a:rPr lang="en-GB" sz="1400" dirty="0">
                <a:solidFill>
                  <a:srgbClr val="065381"/>
                </a:solidFill>
                <a:latin typeface="Raleway" panose="020B0503030101060003" pitchFamily="34" charset="0"/>
              </a:rPr>
              <a:t>Most trips involved attending a social activity or club (77%)</a:t>
            </a:r>
          </a:p>
          <a:p>
            <a:pPr algn="ctr"/>
            <a:r>
              <a:rPr lang="en-GB" sz="1400" dirty="0">
                <a:solidFill>
                  <a:srgbClr val="065381"/>
                </a:solidFill>
                <a:latin typeface="Raleway" panose="020B0503030101060003" pitchFamily="34" charset="0"/>
              </a:rPr>
              <a:t>12% also benefited from a day trip or excursion, 6% benefited from shopping or other personal errands and 4% were helped to access medical appointments</a:t>
            </a:r>
          </a:p>
        </p:txBody>
      </p:sp>
      <p:sp>
        <p:nvSpPr>
          <p:cNvPr id="24" name="TextBox 23">
            <a:extLst>
              <a:ext uri="{FF2B5EF4-FFF2-40B4-BE49-F238E27FC236}">
                <a16:creationId xmlns:a16="http://schemas.microsoft.com/office/drawing/2014/main" id="{676215D5-44E4-178B-AF6F-C3AFD2E7DFE1}"/>
              </a:ext>
            </a:extLst>
          </p:cNvPr>
          <p:cNvSpPr txBox="1"/>
          <p:nvPr/>
        </p:nvSpPr>
        <p:spPr>
          <a:xfrm>
            <a:off x="6262345" y="210426"/>
            <a:ext cx="5613558" cy="400110"/>
          </a:xfrm>
          <a:prstGeom prst="rect">
            <a:avLst/>
          </a:prstGeom>
          <a:solidFill>
            <a:srgbClr val="64D0DA"/>
          </a:solidFill>
        </p:spPr>
        <p:txBody>
          <a:bodyPr wrap="square" rtlCol="0">
            <a:spAutoFit/>
          </a:bodyPr>
          <a:lstStyle/>
          <a:p>
            <a:pPr algn="ctr"/>
            <a:r>
              <a:rPr lang="en-GB" sz="2000" dirty="0">
                <a:solidFill>
                  <a:schemeClr val="bg1"/>
                </a:solidFill>
              </a:rPr>
              <a:t>MEASURING THE IMPACT</a:t>
            </a:r>
          </a:p>
        </p:txBody>
      </p:sp>
      <p:sp>
        <p:nvSpPr>
          <p:cNvPr id="25" name="TextBox 24">
            <a:extLst>
              <a:ext uri="{FF2B5EF4-FFF2-40B4-BE49-F238E27FC236}">
                <a16:creationId xmlns:a16="http://schemas.microsoft.com/office/drawing/2014/main" id="{E658D670-D9A5-9A89-65F3-0F1D05B30870}"/>
              </a:ext>
            </a:extLst>
          </p:cNvPr>
          <p:cNvSpPr txBox="1"/>
          <p:nvPr/>
        </p:nvSpPr>
        <p:spPr>
          <a:xfrm>
            <a:off x="6336860" y="874147"/>
            <a:ext cx="2766374" cy="1107996"/>
          </a:xfrm>
          <a:prstGeom prst="rect">
            <a:avLst/>
          </a:prstGeom>
          <a:noFill/>
          <a:ln>
            <a:solidFill>
              <a:srgbClr val="64D0DA"/>
            </a:solidFill>
            <a:prstDash val="dash"/>
          </a:ln>
        </p:spPr>
        <p:txBody>
          <a:bodyPr wrap="square" rtlCol="0">
            <a:spAutoFit/>
          </a:bodyPr>
          <a:lstStyle/>
          <a:p>
            <a:pPr>
              <a:spcAft>
                <a:spcPts val="750"/>
              </a:spcAft>
            </a:pPr>
            <a:r>
              <a:rPr lang="en-GB" sz="1100" dirty="0">
                <a:solidFill>
                  <a:srgbClr val="065381"/>
                </a:solidFill>
                <a:latin typeface="Raleway" panose="020B0503030101060003" pitchFamily="34" charset="0"/>
              </a:rPr>
              <a:t>Data were collected at key timepoints during project delivery, including at baseline, 3 months and 6 months. Loneliness was measured using the Office for National Statistics recommended loneliness questions.</a:t>
            </a:r>
          </a:p>
        </p:txBody>
      </p:sp>
      <p:sp>
        <p:nvSpPr>
          <p:cNvPr id="39" name="TextBox 38">
            <a:extLst>
              <a:ext uri="{FF2B5EF4-FFF2-40B4-BE49-F238E27FC236}">
                <a16:creationId xmlns:a16="http://schemas.microsoft.com/office/drawing/2014/main" id="{3FBC489F-24F2-24B9-FF52-B7308D5C6487}"/>
              </a:ext>
            </a:extLst>
          </p:cNvPr>
          <p:cNvSpPr txBox="1"/>
          <p:nvPr/>
        </p:nvSpPr>
        <p:spPr>
          <a:xfrm>
            <a:off x="9466345" y="2586412"/>
            <a:ext cx="2540181" cy="1384995"/>
          </a:xfrm>
          <a:prstGeom prst="rect">
            <a:avLst/>
          </a:prstGeom>
          <a:solidFill>
            <a:srgbClr val="8B103E"/>
          </a:solidFill>
          <a:effectLst>
            <a:softEdge rad="12700"/>
          </a:effectLst>
        </p:spPr>
        <p:txBody>
          <a:bodyPr wrap="square" rtlCol="0">
            <a:spAutoFit/>
          </a:bodyPr>
          <a:lstStyle/>
          <a:p>
            <a:pPr algn="ctr"/>
            <a:r>
              <a:rPr lang="en-GB" sz="1200" dirty="0">
                <a:solidFill>
                  <a:srgbClr val="F0EFEE"/>
                </a:solidFill>
                <a:latin typeface="Raleway" panose="020B0503030101060003" pitchFamily="34" charset="0"/>
              </a:rPr>
              <a:t>81.6% of those who took part reported that it made them feel less lonely after 3 months</a:t>
            </a:r>
          </a:p>
          <a:p>
            <a:pPr algn="ctr"/>
            <a:endParaRPr lang="en-GB" sz="1200" dirty="0">
              <a:solidFill>
                <a:srgbClr val="F0EFEE"/>
              </a:solidFill>
              <a:latin typeface="Raleway" panose="020B0503030101060003" pitchFamily="34" charset="0"/>
            </a:endParaRPr>
          </a:p>
          <a:p>
            <a:pPr algn="ctr"/>
            <a:r>
              <a:rPr lang="en-GB" sz="1200" dirty="0">
                <a:solidFill>
                  <a:srgbClr val="F0EFEE"/>
                </a:solidFill>
                <a:latin typeface="Raleway" panose="020B0503030101060003" pitchFamily="34" charset="0"/>
              </a:rPr>
              <a:t>96.9% of those that took part reported that it made them feel less lonely after 6 months</a:t>
            </a:r>
          </a:p>
        </p:txBody>
      </p:sp>
      <p:sp>
        <p:nvSpPr>
          <p:cNvPr id="42" name="TextBox 41">
            <a:extLst>
              <a:ext uri="{FF2B5EF4-FFF2-40B4-BE49-F238E27FC236}">
                <a16:creationId xmlns:a16="http://schemas.microsoft.com/office/drawing/2014/main" id="{D22D5BDD-F7C9-F7A9-5D98-25618D35604B}"/>
              </a:ext>
            </a:extLst>
          </p:cNvPr>
          <p:cNvSpPr txBox="1"/>
          <p:nvPr/>
        </p:nvSpPr>
        <p:spPr>
          <a:xfrm>
            <a:off x="9466346" y="4097159"/>
            <a:ext cx="2540181" cy="1384995"/>
          </a:xfrm>
          <a:prstGeom prst="rect">
            <a:avLst/>
          </a:prstGeom>
          <a:solidFill>
            <a:srgbClr val="8B103E"/>
          </a:solidFill>
          <a:effectLst>
            <a:softEdge rad="12700"/>
          </a:effectLst>
        </p:spPr>
        <p:txBody>
          <a:bodyPr wrap="square" rtlCol="0">
            <a:spAutoFit/>
          </a:bodyPr>
          <a:lstStyle/>
          <a:p>
            <a:pPr algn="ctr"/>
            <a:r>
              <a:rPr lang="en-GB" sz="1200" dirty="0">
                <a:solidFill>
                  <a:schemeClr val="bg2"/>
                </a:solidFill>
                <a:latin typeface="Raleway" panose="020B0503030101060003" pitchFamily="34" charset="0"/>
              </a:rPr>
              <a:t>Compared to baseline, participants who took part in the TwLT project showed a reduction in loneliness and improvements in wellbeing, belonging and their self-reported health.</a:t>
            </a:r>
          </a:p>
        </p:txBody>
      </p:sp>
      <p:sp>
        <p:nvSpPr>
          <p:cNvPr id="46" name="TextBox 45">
            <a:extLst>
              <a:ext uri="{FF2B5EF4-FFF2-40B4-BE49-F238E27FC236}">
                <a16:creationId xmlns:a16="http://schemas.microsoft.com/office/drawing/2014/main" id="{9266E3B4-7C26-AE34-0DEC-05D3E1868E67}"/>
              </a:ext>
            </a:extLst>
          </p:cNvPr>
          <p:cNvSpPr txBox="1"/>
          <p:nvPr/>
        </p:nvSpPr>
        <p:spPr>
          <a:xfrm>
            <a:off x="6630241" y="4509796"/>
            <a:ext cx="2450217" cy="2073324"/>
          </a:xfrm>
          <a:prstGeom prst="rect">
            <a:avLst/>
          </a:prstGeom>
          <a:solidFill>
            <a:srgbClr val="065381"/>
          </a:solidFill>
          <a:ln cap="sq">
            <a:solidFill>
              <a:srgbClr val="64D0DA"/>
            </a:solidFill>
            <a:prstDash val="solid"/>
            <a:bevel/>
            <a:extLst>
              <a:ext uri="{C807C97D-BFC1-408E-A445-0C87EB9F89A2}">
                <ask:lineSketchStyleProps xmlns:ask="http://schemas.microsoft.com/office/drawing/2018/sketchyshapes" sd="1219033472">
                  <a:custGeom>
                    <a:avLst/>
                    <a:gdLst>
                      <a:gd name="connsiteX0" fmla="*/ 0 w 3825235"/>
                      <a:gd name="connsiteY0" fmla="*/ 0 h 1348767"/>
                      <a:gd name="connsiteX1" fmla="*/ 508210 w 3825235"/>
                      <a:gd name="connsiteY1" fmla="*/ 0 h 1348767"/>
                      <a:gd name="connsiteX2" fmla="*/ 939915 w 3825235"/>
                      <a:gd name="connsiteY2" fmla="*/ 0 h 1348767"/>
                      <a:gd name="connsiteX3" fmla="*/ 1562882 w 3825235"/>
                      <a:gd name="connsiteY3" fmla="*/ 0 h 1348767"/>
                      <a:gd name="connsiteX4" fmla="*/ 2071092 w 3825235"/>
                      <a:gd name="connsiteY4" fmla="*/ 0 h 1348767"/>
                      <a:gd name="connsiteX5" fmla="*/ 2579301 w 3825235"/>
                      <a:gd name="connsiteY5" fmla="*/ 0 h 1348767"/>
                      <a:gd name="connsiteX6" fmla="*/ 3202268 w 3825235"/>
                      <a:gd name="connsiteY6" fmla="*/ 0 h 1348767"/>
                      <a:gd name="connsiteX7" fmla="*/ 3825235 w 3825235"/>
                      <a:gd name="connsiteY7" fmla="*/ 0 h 1348767"/>
                      <a:gd name="connsiteX8" fmla="*/ 3825235 w 3825235"/>
                      <a:gd name="connsiteY8" fmla="*/ 476564 h 1348767"/>
                      <a:gd name="connsiteX9" fmla="*/ 3825235 w 3825235"/>
                      <a:gd name="connsiteY9" fmla="*/ 899178 h 1348767"/>
                      <a:gd name="connsiteX10" fmla="*/ 3825235 w 3825235"/>
                      <a:gd name="connsiteY10" fmla="*/ 1348767 h 1348767"/>
                      <a:gd name="connsiteX11" fmla="*/ 3278773 w 3825235"/>
                      <a:gd name="connsiteY11" fmla="*/ 1348767 h 1348767"/>
                      <a:gd name="connsiteX12" fmla="*/ 2770563 w 3825235"/>
                      <a:gd name="connsiteY12" fmla="*/ 1348767 h 1348767"/>
                      <a:gd name="connsiteX13" fmla="*/ 2147596 w 3825235"/>
                      <a:gd name="connsiteY13" fmla="*/ 1348767 h 1348767"/>
                      <a:gd name="connsiteX14" fmla="*/ 1524629 w 3825235"/>
                      <a:gd name="connsiteY14" fmla="*/ 1348767 h 1348767"/>
                      <a:gd name="connsiteX15" fmla="*/ 1054672 w 3825235"/>
                      <a:gd name="connsiteY15" fmla="*/ 1348767 h 1348767"/>
                      <a:gd name="connsiteX16" fmla="*/ 508210 w 3825235"/>
                      <a:gd name="connsiteY16" fmla="*/ 1348767 h 1348767"/>
                      <a:gd name="connsiteX17" fmla="*/ 0 w 3825235"/>
                      <a:gd name="connsiteY17" fmla="*/ 1348767 h 1348767"/>
                      <a:gd name="connsiteX18" fmla="*/ 0 w 3825235"/>
                      <a:gd name="connsiteY18" fmla="*/ 899178 h 1348767"/>
                      <a:gd name="connsiteX19" fmla="*/ 0 w 3825235"/>
                      <a:gd name="connsiteY19" fmla="*/ 476564 h 1348767"/>
                      <a:gd name="connsiteX20" fmla="*/ 0 w 3825235"/>
                      <a:gd name="connsiteY20" fmla="*/ 0 h 1348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825235" h="1348767" extrusionOk="0">
                        <a:moveTo>
                          <a:pt x="0" y="0"/>
                        </a:moveTo>
                        <a:cubicBezTo>
                          <a:pt x="237375" y="-21913"/>
                          <a:pt x="347221" y="51696"/>
                          <a:pt x="508210" y="0"/>
                        </a:cubicBezTo>
                        <a:cubicBezTo>
                          <a:pt x="669199" y="-51696"/>
                          <a:pt x="815681" y="34207"/>
                          <a:pt x="939915" y="0"/>
                        </a:cubicBezTo>
                        <a:cubicBezTo>
                          <a:pt x="1064150" y="-34207"/>
                          <a:pt x="1328690" y="64376"/>
                          <a:pt x="1562882" y="0"/>
                        </a:cubicBezTo>
                        <a:cubicBezTo>
                          <a:pt x="1797074" y="-64376"/>
                          <a:pt x="1898964" y="17403"/>
                          <a:pt x="2071092" y="0"/>
                        </a:cubicBezTo>
                        <a:cubicBezTo>
                          <a:pt x="2243220" y="-17403"/>
                          <a:pt x="2348390" y="49357"/>
                          <a:pt x="2579301" y="0"/>
                        </a:cubicBezTo>
                        <a:cubicBezTo>
                          <a:pt x="2810212" y="-49357"/>
                          <a:pt x="2955036" y="33909"/>
                          <a:pt x="3202268" y="0"/>
                        </a:cubicBezTo>
                        <a:cubicBezTo>
                          <a:pt x="3449500" y="-33909"/>
                          <a:pt x="3621089" y="4719"/>
                          <a:pt x="3825235" y="0"/>
                        </a:cubicBezTo>
                        <a:cubicBezTo>
                          <a:pt x="3833371" y="229637"/>
                          <a:pt x="3825081" y="298582"/>
                          <a:pt x="3825235" y="476564"/>
                        </a:cubicBezTo>
                        <a:cubicBezTo>
                          <a:pt x="3825389" y="654546"/>
                          <a:pt x="3781996" y="769616"/>
                          <a:pt x="3825235" y="899178"/>
                        </a:cubicBezTo>
                        <a:cubicBezTo>
                          <a:pt x="3868474" y="1028740"/>
                          <a:pt x="3779553" y="1249779"/>
                          <a:pt x="3825235" y="1348767"/>
                        </a:cubicBezTo>
                        <a:cubicBezTo>
                          <a:pt x="3707885" y="1372145"/>
                          <a:pt x="3495395" y="1332936"/>
                          <a:pt x="3278773" y="1348767"/>
                        </a:cubicBezTo>
                        <a:cubicBezTo>
                          <a:pt x="3062151" y="1364598"/>
                          <a:pt x="3017714" y="1316908"/>
                          <a:pt x="2770563" y="1348767"/>
                        </a:cubicBezTo>
                        <a:cubicBezTo>
                          <a:pt x="2523412" y="1380626"/>
                          <a:pt x="2275327" y="1274943"/>
                          <a:pt x="2147596" y="1348767"/>
                        </a:cubicBezTo>
                        <a:cubicBezTo>
                          <a:pt x="2019865" y="1422591"/>
                          <a:pt x="1653358" y="1297736"/>
                          <a:pt x="1524629" y="1348767"/>
                        </a:cubicBezTo>
                        <a:cubicBezTo>
                          <a:pt x="1395900" y="1399798"/>
                          <a:pt x="1207709" y="1308217"/>
                          <a:pt x="1054672" y="1348767"/>
                        </a:cubicBezTo>
                        <a:cubicBezTo>
                          <a:pt x="901635" y="1389317"/>
                          <a:pt x="652301" y="1343949"/>
                          <a:pt x="508210" y="1348767"/>
                        </a:cubicBezTo>
                        <a:cubicBezTo>
                          <a:pt x="364119" y="1353585"/>
                          <a:pt x="119061" y="1333860"/>
                          <a:pt x="0" y="1348767"/>
                        </a:cubicBezTo>
                        <a:cubicBezTo>
                          <a:pt x="-30390" y="1223566"/>
                          <a:pt x="29500" y="1043830"/>
                          <a:pt x="0" y="899178"/>
                        </a:cubicBezTo>
                        <a:cubicBezTo>
                          <a:pt x="-29500" y="754526"/>
                          <a:pt x="2732" y="586818"/>
                          <a:pt x="0" y="476564"/>
                        </a:cubicBezTo>
                        <a:cubicBezTo>
                          <a:pt x="-2732" y="366310"/>
                          <a:pt x="54467" y="145273"/>
                          <a:pt x="0" y="0"/>
                        </a:cubicBezTo>
                        <a:close/>
                      </a:path>
                    </a:pathLst>
                  </a:custGeom>
                  <ask:type>
                    <ask:lineSketchNone/>
                  </ask:type>
                </ask:lineSketchStyleProps>
              </a:ext>
            </a:extLst>
          </a:ln>
          <a:effectLst>
            <a:softEdge rad="31750"/>
          </a:effectLst>
        </p:spPr>
        <p:txBody>
          <a:bodyPr wrap="square">
            <a:spAutoFit/>
          </a:bodyPr>
          <a:lstStyle/>
          <a:p>
            <a:pPr>
              <a:lnSpc>
                <a:spcPct val="107000"/>
              </a:lnSpc>
              <a:spcAft>
                <a:spcPts val="800"/>
              </a:spcAft>
            </a:pPr>
            <a:r>
              <a:rPr lang="en-GB" sz="1100" dirty="0">
                <a:solidFill>
                  <a:srgbClr val="F0EFEE"/>
                </a:solidFill>
                <a:effectLst/>
                <a:latin typeface="Raleway" panose="020B0503030101060003" pitchFamily="34" charset="0"/>
                <a:ea typeface="Calibri" panose="020F0502020204030204" pitchFamily="34" charset="0"/>
                <a:cs typeface="Times New Roman" panose="02020603050405020304" pitchFamily="18" charset="0"/>
              </a:rPr>
              <a:t>When I went on some of these trips I was over the moon, it was the best thing that could have ever happened to me. It got me out into the community. It got me to get my confidence back which was absolutely zilch and to join with other people out for a day or whatever, And it’s getting my confidence back. I’ve never felt so much better in all my life. </a:t>
            </a:r>
          </a:p>
        </p:txBody>
      </p:sp>
      <p:sp>
        <p:nvSpPr>
          <p:cNvPr id="47" name="TextBox 46">
            <a:extLst>
              <a:ext uri="{FF2B5EF4-FFF2-40B4-BE49-F238E27FC236}">
                <a16:creationId xmlns:a16="http://schemas.microsoft.com/office/drawing/2014/main" id="{935445B0-78B9-1FD9-A254-591FC7B2BB95}"/>
              </a:ext>
            </a:extLst>
          </p:cNvPr>
          <p:cNvSpPr txBox="1"/>
          <p:nvPr/>
        </p:nvSpPr>
        <p:spPr>
          <a:xfrm>
            <a:off x="6361625" y="2178181"/>
            <a:ext cx="2775717" cy="1569660"/>
          </a:xfrm>
          <a:prstGeom prst="rect">
            <a:avLst/>
          </a:prstGeom>
          <a:solidFill>
            <a:srgbClr val="F0EFEE"/>
          </a:solidFill>
          <a:effectLst>
            <a:softEdge rad="12700"/>
          </a:effectLst>
        </p:spPr>
        <p:txBody>
          <a:bodyPr wrap="square" rtlCol="0">
            <a:spAutoFit/>
          </a:bodyPr>
          <a:lstStyle/>
          <a:p>
            <a:pPr algn="ctr"/>
            <a:r>
              <a:rPr lang="en-GB" sz="1200" dirty="0">
                <a:solidFill>
                  <a:srgbClr val="065381"/>
                </a:solidFill>
                <a:latin typeface="Raleway" panose="020B0503030101060003" pitchFamily="34" charset="0"/>
              </a:rPr>
              <a:t>Case studies with project users highlighted a range of benefits, including helping people to ‘escape the shrinking’ of their social lives, helping them to build confidence in their social experiences, and providing transport which is a social experience itself.</a:t>
            </a:r>
            <a:endParaRPr lang="en-GB" sz="1400" dirty="0">
              <a:solidFill>
                <a:srgbClr val="065381"/>
              </a:solidFill>
              <a:latin typeface="Raleway" panose="020B0503030101060003" pitchFamily="34" charset="0"/>
            </a:endParaRPr>
          </a:p>
        </p:txBody>
      </p:sp>
      <p:cxnSp>
        <p:nvCxnSpPr>
          <p:cNvPr id="51" name="Straight Connector 50">
            <a:extLst>
              <a:ext uri="{FF2B5EF4-FFF2-40B4-BE49-F238E27FC236}">
                <a16:creationId xmlns:a16="http://schemas.microsoft.com/office/drawing/2014/main" id="{677CB2F5-D65D-C3BF-83E0-978A8C299D54}"/>
              </a:ext>
            </a:extLst>
          </p:cNvPr>
          <p:cNvCxnSpPr>
            <a:cxnSpLocks/>
          </p:cNvCxnSpPr>
          <p:nvPr/>
        </p:nvCxnSpPr>
        <p:spPr>
          <a:xfrm>
            <a:off x="9248155" y="782338"/>
            <a:ext cx="0" cy="5710741"/>
          </a:xfrm>
          <a:prstGeom prst="line">
            <a:avLst/>
          </a:prstGeom>
          <a:ln>
            <a:solidFill>
              <a:srgbClr val="64D0DA"/>
            </a:solidFill>
            <a:prstDash val="dash"/>
          </a:ln>
        </p:spPr>
        <p:style>
          <a:lnRef idx="1">
            <a:schemeClr val="accent1"/>
          </a:lnRef>
          <a:fillRef idx="0">
            <a:schemeClr val="accent1"/>
          </a:fillRef>
          <a:effectRef idx="0">
            <a:schemeClr val="accent1"/>
          </a:effectRef>
          <a:fontRef idx="minor">
            <a:schemeClr val="tx1"/>
          </a:fontRef>
        </p:style>
      </p:cxnSp>
      <p:pic>
        <p:nvPicPr>
          <p:cNvPr id="55" name="Picture 54">
            <a:extLst>
              <a:ext uri="{FF2B5EF4-FFF2-40B4-BE49-F238E27FC236}">
                <a16:creationId xmlns:a16="http://schemas.microsoft.com/office/drawing/2014/main" id="{E96104A8-2331-3E19-7840-4F62EA782038}"/>
              </a:ext>
            </a:extLst>
          </p:cNvPr>
          <p:cNvPicPr>
            <a:picLocks noChangeAspect="1"/>
          </p:cNvPicPr>
          <p:nvPr/>
        </p:nvPicPr>
        <p:blipFill>
          <a:blip r:embed="rId11"/>
          <a:stretch>
            <a:fillRect/>
          </a:stretch>
        </p:blipFill>
        <p:spPr>
          <a:xfrm>
            <a:off x="9402966" y="1148114"/>
            <a:ext cx="2454307" cy="1227154"/>
          </a:xfrm>
          <a:prstGeom prst="rect">
            <a:avLst/>
          </a:prstGeom>
        </p:spPr>
      </p:pic>
      <p:pic>
        <p:nvPicPr>
          <p:cNvPr id="29" name="Graphic 28" descr="Comment Heart with solid fill">
            <a:extLst>
              <a:ext uri="{FF2B5EF4-FFF2-40B4-BE49-F238E27FC236}">
                <a16:creationId xmlns:a16="http://schemas.microsoft.com/office/drawing/2014/main" id="{9FC26BEF-E015-7426-222F-AE052DA09469}"/>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089193" y="3815783"/>
            <a:ext cx="914400" cy="914400"/>
          </a:xfrm>
          <a:prstGeom prst="rect">
            <a:avLst/>
          </a:prstGeom>
        </p:spPr>
      </p:pic>
      <p:pic>
        <p:nvPicPr>
          <p:cNvPr id="15" name="Graphic 14" descr="Open quotation mark outline">
            <a:extLst>
              <a:ext uri="{FF2B5EF4-FFF2-40B4-BE49-F238E27FC236}">
                <a16:creationId xmlns:a16="http://schemas.microsoft.com/office/drawing/2014/main" id="{A40E3D81-5CE9-9CB8-0992-0AE426B30FF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10800000">
            <a:off x="8573994" y="4050787"/>
            <a:ext cx="783256" cy="783256"/>
          </a:xfrm>
          <a:prstGeom prst="rect">
            <a:avLst/>
          </a:prstGeom>
        </p:spPr>
      </p:pic>
      <p:pic>
        <p:nvPicPr>
          <p:cNvPr id="19" name="Graphic 18" descr="Open quotation mark outline">
            <a:extLst>
              <a:ext uri="{FF2B5EF4-FFF2-40B4-BE49-F238E27FC236}">
                <a16:creationId xmlns:a16="http://schemas.microsoft.com/office/drawing/2014/main" id="{FE800343-3A8B-0160-5054-92A6EC7110C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123133" y="6264363"/>
            <a:ext cx="678822" cy="678822"/>
          </a:xfrm>
          <a:prstGeom prst="rect">
            <a:avLst/>
          </a:prstGeom>
        </p:spPr>
      </p:pic>
      <p:sp>
        <p:nvSpPr>
          <p:cNvPr id="2" name="TextBox 1">
            <a:extLst>
              <a:ext uri="{FF2B5EF4-FFF2-40B4-BE49-F238E27FC236}">
                <a16:creationId xmlns:a16="http://schemas.microsoft.com/office/drawing/2014/main" id="{3538FAB9-B095-7396-9E40-9FFEBCC65A4E}"/>
              </a:ext>
            </a:extLst>
          </p:cNvPr>
          <p:cNvSpPr txBox="1"/>
          <p:nvPr/>
        </p:nvSpPr>
        <p:spPr>
          <a:xfrm>
            <a:off x="92463" y="6397109"/>
            <a:ext cx="5958210" cy="369332"/>
          </a:xfrm>
          <a:prstGeom prst="rect">
            <a:avLst/>
          </a:prstGeom>
          <a:noFill/>
        </p:spPr>
        <p:txBody>
          <a:bodyPr wrap="square" rtlCol="0">
            <a:spAutoFit/>
          </a:bodyPr>
          <a:lstStyle/>
          <a:p>
            <a:r>
              <a:rPr lang="en-GB" sz="900" dirty="0">
                <a:latin typeface="Raleway" panose="020B0503030101060003" pitchFamily="34" charset="0"/>
                <a:sym typeface="Symbol" panose="05050102010706020507" pitchFamily="18" charset="2"/>
              </a:rPr>
              <a:t> </a:t>
            </a:r>
            <a:r>
              <a:rPr lang="en-GB" sz="900" b="0" i="0" dirty="0">
                <a:solidFill>
                  <a:srgbClr val="333333"/>
                </a:solidFill>
                <a:effectLst/>
                <a:latin typeface="Raleway" panose="020B0503030101060003" pitchFamily="34" charset="0"/>
              </a:rPr>
              <a:t>Gray, D., Randell, J., Manning, R., &amp; Cleveland, M. (2023, October 13). Communities Tackling Loneliness with Transport. Retrieved from osf.io/f5kya</a:t>
            </a:r>
            <a:endParaRPr lang="en-GB" sz="900" dirty="0">
              <a:latin typeface="Raleway" panose="020B0503030101060003" pitchFamily="34" charset="0"/>
            </a:endParaRPr>
          </a:p>
        </p:txBody>
      </p:sp>
    </p:spTree>
    <p:extLst>
      <p:ext uri="{BB962C8B-B14F-4D97-AF65-F5344CB8AC3E}">
        <p14:creationId xmlns:p14="http://schemas.microsoft.com/office/powerpoint/2010/main" val="1203372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618</Words>
  <Application>Microsoft Office PowerPoint</Application>
  <PresentationFormat>Widescreen</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Raleway</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Debra Gray</dc:creator>
  <cp:lastModifiedBy>Caroline Addy</cp:lastModifiedBy>
  <cp:revision>3</cp:revision>
  <dcterms:created xsi:type="dcterms:W3CDTF">2023-10-13T08:34:26Z</dcterms:created>
  <dcterms:modified xsi:type="dcterms:W3CDTF">2023-10-31T15:47:55Z</dcterms:modified>
</cp:coreProperties>
</file>